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3" r:id="rId1"/>
    <p:sldMasterId id="2147483872" r:id="rId2"/>
    <p:sldMasterId id="2147483920" r:id="rId3"/>
    <p:sldMasterId id="2147483932" r:id="rId4"/>
  </p:sldMasterIdLst>
  <p:notesMasterIdLst>
    <p:notesMasterId r:id="rId36"/>
  </p:notesMasterIdLst>
  <p:sldIdLst>
    <p:sldId id="256" r:id="rId5"/>
    <p:sldId id="258" r:id="rId6"/>
    <p:sldId id="287" r:id="rId7"/>
    <p:sldId id="259" r:id="rId8"/>
    <p:sldId id="261" r:id="rId9"/>
    <p:sldId id="269" r:id="rId10"/>
    <p:sldId id="268" r:id="rId11"/>
    <p:sldId id="278" r:id="rId12"/>
    <p:sldId id="281" r:id="rId13"/>
    <p:sldId id="286" r:id="rId14"/>
    <p:sldId id="289" r:id="rId15"/>
    <p:sldId id="262" r:id="rId16"/>
    <p:sldId id="266" r:id="rId17"/>
    <p:sldId id="267" r:id="rId18"/>
    <p:sldId id="291" r:id="rId19"/>
    <p:sldId id="292" r:id="rId20"/>
    <p:sldId id="294" r:id="rId21"/>
    <p:sldId id="295" r:id="rId22"/>
    <p:sldId id="296" r:id="rId23"/>
    <p:sldId id="282" r:id="rId24"/>
    <p:sldId id="293" r:id="rId25"/>
    <p:sldId id="263" r:id="rId26"/>
    <p:sldId id="284" r:id="rId27"/>
    <p:sldId id="274" r:id="rId28"/>
    <p:sldId id="273" r:id="rId29"/>
    <p:sldId id="272" r:id="rId30"/>
    <p:sldId id="271" r:id="rId31"/>
    <p:sldId id="270" r:id="rId32"/>
    <p:sldId id="283" r:id="rId33"/>
    <p:sldId id="290" r:id="rId34"/>
    <p:sldId id="285"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297B"/>
    <a:srgbClr val="5F349E"/>
    <a:srgbClr val="402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39FA03-4934-4DF3-B53A-5A0B290A5852}" v="13" dt="2023-12-13T04:54:05.6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lavois, Cassandra" userId="fb6ff5c3-5675-497e-93ff-57ec184fb674" providerId="ADAL" clId="{9339FA03-4934-4DF3-B53A-5A0B290A5852}"/>
    <pc:docChg chg="custSel addSld delSld modSld">
      <pc:chgData name="Lilavois, Cassandra" userId="fb6ff5c3-5675-497e-93ff-57ec184fb674" providerId="ADAL" clId="{9339FA03-4934-4DF3-B53A-5A0B290A5852}" dt="2023-12-13T04:54:05.605" v="104"/>
      <pc:docMkLst>
        <pc:docMk/>
      </pc:docMkLst>
      <pc:sldChg chg="addSp delSp modSp mod modTransition modAnim">
        <pc:chgData name="Lilavois, Cassandra" userId="fb6ff5c3-5675-497e-93ff-57ec184fb674" providerId="ADAL" clId="{9339FA03-4934-4DF3-B53A-5A0B290A5852}" dt="2023-12-13T04:38:47.257" v="86"/>
        <pc:sldMkLst>
          <pc:docMk/>
          <pc:sldMk cId="3307163419" sldId="262"/>
        </pc:sldMkLst>
        <pc:spChg chg="mod">
          <ac:chgData name="Lilavois, Cassandra" userId="fb6ff5c3-5675-497e-93ff-57ec184fb674" providerId="ADAL" clId="{9339FA03-4934-4DF3-B53A-5A0B290A5852}" dt="2023-12-13T04:35:25.853" v="76" actId="20577"/>
          <ac:spMkLst>
            <pc:docMk/>
            <pc:sldMk cId="3307163419" sldId="262"/>
            <ac:spMk id="3" creationId="{16E31523-F2B5-FC7B-94DC-1008C828E515}"/>
          </ac:spMkLst>
        </pc:spChg>
        <pc:picChg chg="add del mod ord">
          <ac:chgData name="Lilavois, Cassandra" userId="fb6ff5c3-5675-497e-93ff-57ec184fb674" providerId="ADAL" clId="{9339FA03-4934-4DF3-B53A-5A0B290A5852}" dt="2023-12-13T04:36:33.883" v="80"/>
          <ac:picMkLst>
            <pc:docMk/>
            <pc:sldMk cId="3307163419" sldId="262"/>
            <ac:picMk id="5" creationId="{8C7E995A-9D7D-D131-7635-DC2A76C9E5F2}"/>
          </ac:picMkLst>
        </pc:picChg>
        <pc:picChg chg="del mod">
          <ac:chgData name="Lilavois, Cassandra" userId="fb6ff5c3-5675-497e-93ff-57ec184fb674" providerId="ADAL" clId="{9339FA03-4934-4DF3-B53A-5A0B290A5852}" dt="2023-12-13T04:35:57.193" v="79"/>
          <ac:picMkLst>
            <pc:docMk/>
            <pc:sldMk cId="3307163419" sldId="262"/>
            <ac:picMk id="6" creationId="{022D5B07-AAC9-2D3B-820C-51359A2184EE}"/>
          </ac:picMkLst>
        </pc:picChg>
        <pc:picChg chg="add del mod">
          <ac:chgData name="Lilavois, Cassandra" userId="fb6ff5c3-5675-497e-93ff-57ec184fb674" providerId="ADAL" clId="{9339FA03-4934-4DF3-B53A-5A0B290A5852}" dt="2023-12-13T04:36:39.437" v="82"/>
          <ac:picMkLst>
            <pc:docMk/>
            <pc:sldMk cId="3307163419" sldId="262"/>
            <ac:picMk id="7" creationId="{A9CE049E-3043-FE24-DD6E-BC0F6B6FEE81}"/>
          </ac:picMkLst>
        </pc:picChg>
        <pc:picChg chg="add del mod ord">
          <ac:chgData name="Lilavois, Cassandra" userId="fb6ff5c3-5675-497e-93ff-57ec184fb674" providerId="ADAL" clId="{9339FA03-4934-4DF3-B53A-5A0B290A5852}" dt="2023-12-13T04:37:16.920" v="83"/>
          <ac:picMkLst>
            <pc:docMk/>
            <pc:sldMk cId="3307163419" sldId="262"/>
            <ac:picMk id="10" creationId="{A35F1C10-D087-6AC5-9211-46BD1C465073}"/>
          </ac:picMkLst>
        </pc:picChg>
        <pc:picChg chg="add del mod">
          <ac:chgData name="Lilavois, Cassandra" userId="fb6ff5c3-5675-497e-93ff-57ec184fb674" providerId="ADAL" clId="{9339FA03-4934-4DF3-B53A-5A0B290A5852}" dt="2023-12-13T04:38:12.406" v="85"/>
          <ac:picMkLst>
            <pc:docMk/>
            <pc:sldMk cId="3307163419" sldId="262"/>
            <ac:picMk id="11" creationId="{CC2224FA-8A1F-FDA5-CB9E-D3B602EF88E2}"/>
          </ac:picMkLst>
        </pc:picChg>
        <pc:picChg chg="add del mod ord">
          <ac:chgData name="Lilavois, Cassandra" userId="fb6ff5c3-5675-497e-93ff-57ec184fb674" providerId="ADAL" clId="{9339FA03-4934-4DF3-B53A-5A0B290A5852}" dt="2023-12-13T04:38:47.257" v="86"/>
          <ac:picMkLst>
            <pc:docMk/>
            <pc:sldMk cId="3307163419" sldId="262"/>
            <ac:picMk id="16" creationId="{7B6955E5-C88A-8109-3799-13B04090A318}"/>
          </ac:picMkLst>
        </pc:picChg>
        <pc:picChg chg="add mod">
          <ac:chgData name="Lilavois, Cassandra" userId="fb6ff5c3-5675-497e-93ff-57ec184fb674" providerId="ADAL" clId="{9339FA03-4934-4DF3-B53A-5A0B290A5852}" dt="2023-12-13T04:38:47.257" v="86"/>
          <ac:picMkLst>
            <pc:docMk/>
            <pc:sldMk cId="3307163419" sldId="262"/>
            <ac:picMk id="17" creationId="{50D71076-A5CE-8F57-D9DA-A0B0CA6C7C15}"/>
          </ac:picMkLst>
        </pc:picChg>
      </pc:sldChg>
      <pc:sldChg chg="addSp delSp modSp mod modTransition modAnim">
        <pc:chgData name="Lilavois, Cassandra" userId="fb6ff5c3-5675-497e-93ff-57ec184fb674" providerId="ADAL" clId="{9339FA03-4934-4DF3-B53A-5A0B290A5852}" dt="2023-12-13T04:34:01.275" v="33"/>
        <pc:sldMkLst>
          <pc:docMk/>
          <pc:sldMk cId="1979961038" sldId="270"/>
        </pc:sldMkLst>
        <pc:spChg chg="mod">
          <ac:chgData name="Lilavois, Cassandra" userId="fb6ff5c3-5675-497e-93ff-57ec184fb674" providerId="ADAL" clId="{9339FA03-4934-4DF3-B53A-5A0B290A5852}" dt="2023-12-13T04:33:25.380" v="30" actId="20577"/>
          <ac:spMkLst>
            <pc:docMk/>
            <pc:sldMk cId="1979961038" sldId="270"/>
            <ac:spMk id="3" creationId="{12717B8C-824E-D3E2-0781-EB244F804F4D}"/>
          </ac:spMkLst>
        </pc:spChg>
        <pc:picChg chg="add del mod ord">
          <ac:chgData name="Lilavois, Cassandra" userId="fb6ff5c3-5675-497e-93ff-57ec184fb674" providerId="ADAL" clId="{9339FA03-4934-4DF3-B53A-5A0B290A5852}" dt="2023-12-13T04:34:01.275" v="33"/>
          <ac:picMkLst>
            <pc:docMk/>
            <pc:sldMk cId="1979961038" sldId="270"/>
            <ac:picMk id="5" creationId="{1ADAEFDC-9A48-2A18-422A-12A71F7F2643}"/>
          </ac:picMkLst>
        </pc:picChg>
        <pc:picChg chg="del">
          <ac:chgData name="Lilavois, Cassandra" userId="fb6ff5c3-5675-497e-93ff-57ec184fb674" providerId="ADAL" clId="{9339FA03-4934-4DF3-B53A-5A0B290A5852}" dt="2023-12-13T04:33:35.206" v="32"/>
          <ac:picMkLst>
            <pc:docMk/>
            <pc:sldMk cId="1979961038" sldId="270"/>
            <ac:picMk id="6" creationId="{66CAD464-1BEA-90E7-2A2F-EBA2EE3EE233}"/>
          </ac:picMkLst>
        </pc:picChg>
        <pc:picChg chg="add mod">
          <ac:chgData name="Lilavois, Cassandra" userId="fb6ff5c3-5675-497e-93ff-57ec184fb674" providerId="ADAL" clId="{9339FA03-4934-4DF3-B53A-5A0B290A5852}" dt="2023-12-13T04:34:01.275" v="33"/>
          <ac:picMkLst>
            <pc:docMk/>
            <pc:sldMk cId="1979961038" sldId="270"/>
            <ac:picMk id="7" creationId="{FC9E6C46-BF3D-AD3A-4B5B-D4D9085914A1}"/>
          </ac:picMkLst>
        </pc:picChg>
      </pc:sldChg>
      <pc:sldChg chg="new del">
        <pc:chgData name="Lilavois, Cassandra" userId="fb6ff5c3-5675-497e-93ff-57ec184fb674" providerId="ADAL" clId="{9339FA03-4934-4DF3-B53A-5A0B290A5852}" dt="2023-12-13T04:34:44.731" v="36" actId="47"/>
        <pc:sldMkLst>
          <pc:docMk/>
          <pc:sldMk cId="407779800" sldId="296"/>
        </pc:sldMkLst>
      </pc:sldChg>
      <pc:sldChg chg="addSp delSp modSp new mod modTransition modAnim">
        <pc:chgData name="Lilavois, Cassandra" userId="fb6ff5c3-5675-497e-93ff-57ec184fb674" providerId="ADAL" clId="{9339FA03-4934-4DF3-B53A-5A0B290A5852}" dt="2023-12-13T04:54:05.605" v="104"/>
        <pc:sldMkLst>
          <pc:docMk/>
          <pc:sldMk cId="696430177" sldId="296"/>
        </pc:sldMkLst>
        <pc:spChg chg="del">
          <ac:chgData name="Lilavois, Cassandra" userId="fb6ff5c3-5675-497e-93ff-57ec184fb674" providerId="ADAL" clId="{9339FA03-4934-4DF3-B53A-5A0B290A5852}" dt="2023-12-13T04:41:45.673" v="88" actId="931"/>
          <ac:spMkLst>
            <pc:docMk/>
            <pc:sldMk cId="696430177" sldId="296"/>
            <ac:spMk id="3" creationId="{799AA475-CECC-1219-7D6A-636B77AE7C5E}"/>
          </ac:spMkLst>
        </pc:spChg>
        <pc:spChg chg="add del mod">
          <ac:chgData name="Lilavois, Cassandra" userId="fb6ff5c3-5675-497e-93ff-57ec184fb674" providerId="ADAL" clId="{9339FA03-4934-4DF3-B53A-5A0B290A5852}" dt="2023-12-13T04:47:10.572" v="96" actId="931"/>
          <ac:spMkLst>
            <pc:docMk/>
            <pc:sldMk cId="696430177" sldId="296"/>
            <ac:spMk id="7" creationId="{BAD26F5B-859E-D444-CD13-DF06B60A3AA7}"/>
          </ac:spMkLst>
        </pc:spChg>
        <pc:picChg chg="add del mod">
          <ac:chgData name="Lilavois, Cassandra" userId="fb6ff5c3-5675-497e-93ff-57ec184fb674" providerId="ADAL" clId="{9339FA03-4934-4DF3-B53A-5A0B290A5852}" dt="2023-12-13T04:42:38.066" v="95" actId="478"/>
          <ac:picMkLst>
            <pc:docMk/>
            <pc:sldMk cId="696430177" sldId="296"/>
            <ac:picMk id="5" creationId="{163F4829-48B3-0D1E-B17E-3B401CD4FAE8}"/>
          </ac:picMkLst>
        </pc:picChg>
        <pc:picChg chg="add mod">
          <ac:chgData name="Lilavois, Cassandra" userId="fb6ff5c3-5675-497e-93ff-57ec184fb674" providerId="ADAL" clId="{9339FA03-4934-4DF3-B53A-5A0B290A5852}" dt="2023-12-13T04:47:21.780" v="100" actId="1076"/>
          <ac:picMkLst>
            <pc:docMk/>
            <pc:sldMk cId="696430177" sldId="296"/>
            <ac:picMk id="9" creationId="{0CD4D3D9-08DD-EEE0-4197-C32935D6A6B0}"/>
          </ac:picMkLst>
        </pc:picChg>
        <pc:picChg chg="add del mod">
          <ac:chgData name="Lilavois, Cassandra" userId="fb6ff5c3-5675-497e-93ff-57ec184fb674" providerId="ADAL" clId="{9339FA03-4934-4DF3-B53A-5A0B290A5852}" dt="2023-12-13T04:53:54.601" v="103"/>
          <ac:picMkLst>
            <pc:docMk/>
            <pc:sldMk cId="696430177" sldId="296"/>
            <ac:picMk id="12" creationId="{8D1FBF90-D5E6-7375-D64E-CB2570BAF1DD}"/>
          </ac:picMkLst>
        </pc:picChg>
        <pc:picChg chg="add del mod ord">
          <ac:chgData name="Lilavois, Cassandra" userId="fb6ff5c3-5675-497e-93ff-57ec184fb674" providerId="ADAL" clId="{9339FA03-4934-4DF3-B53A-5A0B290A5852}" dt="2023-12-13T04:54:05.605" v="104"/>
          <ac:picMkLst>
            <pc:docMk/>
            <pc:sldMk cId="696430177" sldId="296"/>
            <ac:picMk id="17" creationId="{208B1B04-2FFB-ADDE-D076-31C8D91F1786}"/>
          </ac:picMkLst>
        </pc:picChg>
        <pc:picChg chg="add mod">
          <ac:chgData name="Lilavois, Cassandra" userId="fb6ff5c3-5675-497e-93ff-57ec184fb674" providerId="ADAL" clId="{9339FA03-4934-4DF3-B53A-5A0B290A5852}" dt="2023-12-13T04:54:05.605" v="104"/>
          <ac:picMkLst>
            <pc:docMk/>
            <pc:sldMk cId="696430177" sldId="296"/>
            <ac:picMk id="18" creationId="{F039ADBC-9E77-780C-5845-17648246B522}"/>
          </ac:picMkLst>
        </pc:picChg>
      </pc:sldChg>
      <pc:sldChg chg="new del">
        <pc:chgData name="Lilavois, Cassandra" userId="fb6ff5c3-5675-497e-93ff-57ec184fb674" providerId="ADAL" clId="{9339FA03-4934-4DF3-B53A-5A0B290A5852}" dt="2023-12-13T04:34:46.731" v="37" actId="47"/>
        <pc:sldMkLst>
          <pc:docMk/>
          <pc:sldMk cId="1401139863" sldId="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552879-7001-4D26-9812-60268D91B306}" type="datetimeFigureOut">
              <a:rPr lang="en-US" smtClean="0"/>
              <a:t>12/12/2023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E4143A-9988-4D88-83F3-5490D49F5C24}" type="slidenum">
              <a:rPr lang="en-US" smtClean="0"/>
              <a:t>‹#›</a:t>
            </a:fld>
            <a:endParaRPr lang="en-US"/>
          </a:p>
        </p:txBody>
      </p:sp>
    </p:spTree>
    <p:extLst>
      <p:ext uri="{BB962C8B-B14F-4D97-AF65-F5344CB8AC3E}">
        <p14:creationId xmlns:p14="http://schemas.microsoft.com/office/powerpoint/2010/main" val="43356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E4143A-9988-4D88-83F3-5490D49F5C24}" type="slidenum">
              <a:rPr lang="en-US" smtClean="0"/>
              <a:t>1</a:t>
            </a:fld>
            <a:endParaRPr lang="en-US"/>
          </a:p>
        </p:txBody>
      </p:sp>
    </p:spTree>
    <p:extLst>
      <p:ext uri="{BB962C8B-B14F-4D97-AF65-F5344CB8AC3E}">
        <p14:creationId xmlns:p14="http://schemas.microsoft.com/office/powerpoint/2010/main" val="387712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241623-A064-4BED-B073-BA4D61433402}" type="datetime1">
              <a:rPr lang="en-US" smtClean="0"/>
              <a:t>12/12/2023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760503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408324-A84C-4A45-93B6-78D079CCE772}" type="datetime1">
              <a:rPr lang="en-US" smtClean="0"/>
              <a:t>12/12/2023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70970637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408324-A84C-4A45-93B6-78D079CCE772}" type="datetime1">
              <a:rPr lang="en-US" smtClean="0"/>
              <a:t>12/12/2023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4669406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408324-A84C-4A45-93B6-78D079CCE772}" type="datetime1">
              <a:rPr lang="en-US" smtClean="0"/>
              <a:t>12/12/2023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32711614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408324-A84C-4A45-93B6-78D079CCE772}" type="datetime1">
              <a:rPr lang="en-US" smtClean="0"/>
              <a:t>12/12/2023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5436252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408324-A84C-4A45-93B6-78D079CCE772}" type="datetime1">
              <a:rPr lang="en-US" smtClean="0"/>
              <a:t>12/12/2023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5540851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86ED0C-1DA7-41F0-94CF-6218B1FEDFF1}" type="datetime1">
              <a:rPr lang="en-US" smtClean="0"/>
              <a:t>12/12/2023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932962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CF02AB-6034-4B88-BC5A-7C17CB0EF809}" type="datetime1">
              <a:rPr lang="en-US" smtClean="0"/>
              <a:t>12/12/2023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406087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241623-A064-4BED-B073-BA4D61433402}" type="datetime1">
              <a:rPr lang="en-US" smtClean="0"/>
              <a:t>12/12/2023</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FAEF9944-A4F6-4C59-AEBD-678D6480B8EA}"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2333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3E5F3-28EE-488F-BD53-B744C06C3DEC}" type="datetime1">
              <a:rPr lang="en-US" smtClean="0"/>
              <a:t>12/12/2023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58222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2EB70D-CD01-44DA-83B3-8FEB3383D307}" type="datetime1">
              <a:rPr lang="en-US" smtClean="0"/>
              <a:t>12/12/2023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42957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3E5F3-28EE-488F-BD53-B744C06C3DEC}" type="datetime1">
              <a:rPr lang="en-US" smtClean="0"/>
              <a:t>12/12/2023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385795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158CFD-9357-46BE-A189-D637A67C8730}" type="datetime1">
              <a:rPr lang="en-US" smtClean="0"/>
              <a:t>12/12/2023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66902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4742EE-B331-4632-BD10-A82FED6B6FC0}" type="datetime1">
              <a:rPr lang="en-US" smtClean="0"/>
              <a:t>12/12/2023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l"/>
            <a:fld id="{FAEF9944-A4F6-4C59-AEBD-678D6480B8EA}" type="slidenum">
              <a:rPr lang="en-US" smtClean="0"/>
              <a:pPr algn="l"/>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86518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1BA835-D13F-49F4-8F11-5D576AC65FAD}" type="datetime1">
              <a:rPr lang="en-US" smtClean="0"/>
              <a:t>12/12/2023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l"/>
            <a:fld id="{FAEF9944-A4F6-4C59-AEBD-678D6480B8EA}" type="slidenum">
              <a:rPr lang="en-US" smtClean="0"/>
              <a:pPr algn="l"/>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6500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D1799-ACB5-4CB2-86A2-5C574F1C8706}" type="datetime1">
              <a:rPr lang="en-US" smtClean="0"/>
              <a:t>12/12/2023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300048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5DD0D6-7A82-473E-879B-C6ECD6CCCFEC}" type="datetime1">
              <a:rPr lang="en-US" smtClean="0"/>
              <a:t>12/12/2023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98748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D4605E03-BC17-41A7-854C-DFAB672737DC}" type="datetime1">
              <a:rPr lang="en-US" smtClean="0"/>
              <a:t>12/12/2023</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59317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86ED0C-1DA7-41F0-94CF-6218B1FEDFF1}" type="datetime1">
              <a:rPr lang="en-US" smtClean="0"/>
              <a:t>12/12/2023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94670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CF02AB-6034-4B88-BC5A-7C17CB0EF809}" type="datetime1">
              <a:rPr lang="en-US" smtClean="0"/>
              <a:t>12/12/2023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475969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241623-A064-4BED-B073-BA4D61433402}" type="datetime1">
              <a:rPr lang="en-US" smtClean="0"/>
              <a:t>12/12/2023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3768366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3E5F3-28EE-488F-BD53-B744C06C3DEC}" type="datetime1">
              <a:rPr lang="en-US" smtClean="0"/>
              <a:t>12/12/2023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414710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2EB70D-CD01-44DA-83B3-8FEB3383D307}" type="datetime1">
              <a:rPr lang="en-US" smtClean="0"/>
              <a:t>12/12/2023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7626359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E72EB70D-CD01-44DA-83B3-8FEB3383D307}" type="datetime1">
              <a:rPr lang="en-US" smtClean="0"/>
              <a:t>12/12/2023</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99316617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158CFD-9357-46BE-A189-D637A67C8730}" type="datetime1">
              <a:rPr lang="en-US" smtClean="0"/>
              <a:t>12/12/2023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254950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4742EE-B331-4632-BD10-A82FED6B6FC0}" type="datetime1">
              <a:rPr lang="en-US" smtClean="0"/>
              <a:t>12/12/2023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012478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1BA835-D13F-49F4-8F11-5D576AC65FAD}" type="datetime1">
              <a:rPr lang="en-US" smtClean="0"/>
              <a:t>12/12/2023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140430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D1799-ACB5-4CB2-86A2-5C574F1C8706}" type="datetime1">
              <a:rPr lang="en-US" smtClean="0"/>
              <a:t>12/12/2023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0456710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5DD0D6-7A82-473E-879B-C6ECD6CCCFEC}" type="datetime1">
              <a:rPr lang="en-US" smtClean="0"/>
              <a:t>12/12/2023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441052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605E03-BC17-41A7-854C-DFAB672737DC}" type="datetime1">
              <a:rPr lang="en-US" smtClean="0"/>
              <a:t>12/12/2023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333710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86ED0C-1DA7-41F0-94CF-6218B1FEDFF1}" type="datetime1">
              <a:rPr lang="en-US" smtClean="0"/>
              <a:t>12/12/2023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9512559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EECF02AB-6034-4B88-BC5A-7C17CB0EF809}" type="datetime1">
              <a:rPr lang="en-US" smtClean="0"/>
              <a:t>12/12/2023</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933960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12241623-A064-4BED-B073-BA4D61433402}" type="datetime1">
              <a:rPr lang="en-US" smtClean="0"/>
              <a:t>12/12/2023</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FAEF9944-A4F6-4C59-AEBD-678D6480B8EA}" type="slidenum">
              <a:rPr lang="en-US" smtClean="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6556905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158CFD-9357-46BE-A189-D637A67C8730}" type="datetime1">
              <a:rPr lang="en-US" smtClean="0"/>
              <a:t>12/12/2023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9460150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3E5F3-28EE-488F-BD53-B744C06C3DEC}" type="datetime1">
              <a:rPr lang="en-US" smtClean="0"/>
              <a:t>12/12/2023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815373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2EB70D-CD01-44DA-83B3-8FEB3383D307}" type="datetime1">
              <a:rPr lang="en-US" smtClean="0"/>
              <a:t>12/12/2023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42765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158CFD-9357-46BE-A189-D637A67C8730}" type="datetime1">
              <a:rPr lang="en-US" smtClean="0"/>
              <a:t>12/12/2023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5254681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4742EE-B331-4632-BD10-A82FED6B6FC0}" type="datetime1">
              <a:rPr lang="en-US" smtClean="0"/>
              <a:t>12/12/2023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9091521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1BA835-D13F-49F4-8F11-5D576AC65FAD}" type="datetime1">
              <a:rPr lang="en-US" smtClean="0"/>
              <a:t>12/12/2023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9700849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D1799-ACB5-4CB2-86A2-5C574F1C8706}" type="datetime1">
              <a:rPr lang="en-US" smtClean="0"/>
              <a:t>12/12/2023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9517373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5DD0D6-7A82-473E-879B-C6ECD6CCCFEC}" type="datetime1">
              <a:rPr lang="en-US" smtClean="0"/>
              <a:t>12/12/2023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9080384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605E03-BC17-41A7-854C-DFAB672737DC}" type="datetime1">
              <a:rPr lang="en-US" smtClean="0"/>
              <a:t>12/12/2023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3794037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86ED0C-1DA7-41F0-94CF-6218B1FEDFF1}" type="datetime1">
              <a:rPr lang="en-US" smtClean="0"/>
              <a:t>12/12/2023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0391883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CF02AB-6034-4B88-BC5A-7C17CB0EF809}" type="datetime1">
              <a:rPr lang="en-US" smtClean="0"/>
              <a:t>12/12/2023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747331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4742EE-B331-4632-BD10-A82FED6B6FC0}" type="datetime1">
              <a:rPr lang="en-US" smtClean="0"/>
              <a:t>12/12/2023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32860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1BA835-D13F-49F4-8F11-5D576AC65FAD}" type="datetime1">
              <a:rPr lang="en-US" smtClean="0"/>
              <a:t>12/12/2023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322766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D1799-ACB5-4CB2-86A2-5C574F1C8706}" type="datetime1">
              <a:rPr lang="en-US" smtClean="0"/>
              <a:t>12/12/2023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710466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5DD0D6-7A82-473E-879B-C6ECD6CCCFEC}" type="datetime1">
              <a:rPr lang="en-US" smtClean="0"/>
              <a:t>12/12/2023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176184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605E03-BC17-41A7-854C-DFAB672737DC}" type="datetime1">
              <a:rPr lang="en-US" smtClean="0"/>
              <a:t>12/12/2023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942405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4408324-A84C-4A45-93B6-78D079CCE772}" type="datetime1">
              <a:rPr lang="en-US" smtClean="0"/>
              <a:t>12/12/2023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27619026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C4408324-A84C-4A45-93B6-78D079CCE772}" type="datetime1">
              <a:rPr lang="en-US" smtClean="0"/>
              <a:t>12/12/2023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pPr algn="l"/>
            <a:fld id="{FAEF9944-A4F6-4C59-AEBD-678D6480B8EA}" type="slidenum">
              <a:rPr lang="en-US" smtClean="0"/>
              <a:pPr algn="l"/>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1197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C4408324-A84C-4A45-93B6-78D079CCE772}" type="datetime1">
              <a:rPr lang="en-US" smtClean="0"/>
              <a:t>12/12/2023</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409408374"/>
      </p:ext>
    </p:extLst>
  </p:cSld>
  <p:clrMap bg1="dk1" tx1="lt1" bg2="dk2" tx2="lt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hf sldNum="0"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C4408324-A84C-4A45-93B6-78D079CCE772}" type="datetime1">
              <a:rPr lang="en-US" smtClean="0"/>
              <a:t>12/12/2023</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202794139"/>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image" Target="../media/image8.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image" Target="../media/image10.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1.JP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13.JPG"/><Relationship Id="rId4" Type="http://schemas.openxmlformats.org/officeDocument/2006/relationships/hyperlink" Target="https://www.hermanosdelacalle.org/"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14.JPG"/><Relationship Id="rId4" Type="http://schemas.openxmlformats.org/officeDocument/2006/relationships/hyperlink" Target="https://chapmanpartnership.org/"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image" Target="../media/image15.JPG"/><Relationship Id="rId4" Type="http://schemas.openxmlformats.org/officeDocument/2006/relationships/hyperlink" Target="https://www.theagapenetwork.org/"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25BF4-A291-B5D8-21F2-715665D2F6AA}"/>
              </a:ext>
            </a:extLst>
          </p:cNvPr>
          <p:cNvSpPr>
            <a:spLocks noGrp="1"/>
          </p:cNvSpPr>
          <p:nvPr>
            <p:ph type="ctrTitle"/>
          </p:nvPr>
        </p:nvSpPr>
        <p:spPr>
          <a:xfrm>
            <a:off x="3563345" y="2122480"/>
            <a:ext cx="5274860" cy="3066706"/>
          </a:xfrm>
        </p:spPr>
        <p:txBody>
          <a:bodyPr anchor="b">
            <a:normAutofit/>
          </a:bodyPr>
          <a:lstStyle/>
          <a:p>
            <a:pPr algn="ctr"/>
            <a:r>
              <a:rPr lang="en-US" sz="6000" dirty="0"/>
              <a:t>Camping Ordinance Training</a:t>
            </a:r>
          </a:p>
        </p:txBody>
      </p:sp>
      <p:pic>
        <p:nvPicPr>
          <p:cNvPr id="9" name="Picture 8">
            <a:extLst>
              <a:ext uri="{FF2B5EF4-FFF2-40B4-BE49-F238E27FC236}">
                <a16:creationId xmlns:a16="http://schemas.microsoft.com/office/drawing/2014/main" id="{930158A4-1E80-10AD-CB40-952D47856EBE}"/>
              </a:ext>
            </a:extLst>
          </p:cNvPr>
          <p:cNvPicPr>
            <a:picLocks noChangeAspect="1"/>
          </p:cNvPicPr>
          <p:nvPr/>
        </p:nvPicPr>
        <p:blipFill>
          <a:blip r:embed="rId5"/>
          <a:stretch>
            <a:fillRect/>
          </a:stretch>
        </p:blipFill>
        <p:spPr>
          <a:xfrm>
            <a:off x="978957" y="113527"/>
            <a:ext cx="3220279" cy="3542306"/>
          </a:xfrm>
          <a:prstGeom prst="rect">
            <a:avLst/>
          </a:prstGeom>
        </p:spPr>
      </p:pic>
      <p:pic>
        <p:nvPicPr>
          <p:cNvPr id="13" name="Audio 12">
            <a:hlinkClick r:id="" action="ppaction://media"/>
            <a:extLst>
              <a:ext uri="{FF2B5EF4-FFF2-40B4-BE49-F238E27FC236}">
                <a16:creationId xmlns:a16="http://schemas.microsoft.com/office/drawing/2014/main" id="{C3686782-2278-BC5F-C4C2-02325B458F8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56681162"/>
      </p:ext>
    </p:extLst>
  </p:cSld>
  <p:clrMapOvr>
    <a:masterClrMapping/>
  </p:clrMapOvr>
  <mc:AlternateContent xmlns:mc="http://schemas.openxmlformats.org/markup-compatibility/2006" xmlns:p14="http://schemas.microsoft.com/office/powerpoint/2010/main">
    <mc:Choice Requires="p14">
      <p:transition spd="slow" p14:dur="2000" advTm="3905"/>
    </mc:Choice>
    <mc:Fallback xmlns="">
      <p:transition spd="slow" advTm="3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D42F2-0288-AE80-37CC-F1B85636BD1A}"/>
              </a:ext>
            </a:extLst>
          </p:cNvPr>
          <p:cNvSpPr>
            <a:spLocks noGrp="1"/>
          </p:cNvSpPr>
          <p:nvPr>
            <p:ph type="title"/>
          </p:nvPr>
        </p:nvSpPr>
        <p:spPr/>
        <p:txBody>
          <a:bodyPr>
            <a:normAutofit fontScale="90000"/>
          </a:bodyPr>
          <a:lstStyle/>
          <a:p>
            <a:pPr algn="ctr"/>
            <a:r>
              <a:rPr lang="en-US" sz="2800" b="1" u="sng" dirty="0">
                <a:effectLst/>
                <a:latin typeface="Trebuchet MS" panose="020B0603020202020204" pitchFamily="34" charset="0"/>
                <a:ea typeface="Times New Roman" panose="02020603050405020304" pitchFamily="18" charset="0"/>
              </a:rPr>
              <a:t>Chapter</a:t>
            </a:r>
            <a:r>
              <a:rPr lang="en-US" sz="2800" b="1" u="sng" spc="-50"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15,</a:t>
            </a:r>
            <a:r>
              <a:rPr lang="en-US" sz="2800" b="1" u="sng" spc="-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Article</a:t>
            </a:r>
            <a:r>
              <a:rPr lang="en-US" sz="2800" b="1" u="sng" spc="-3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I,</a:t>
            </a:r>
            <a:r>
              <a:rPr lang="en-US" sz="2800" b="1" u="sng" spc="-40"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Section</a:t>
            </a:r>
            <a:r>
              <a:rPr lang="en-US" sz="2800" b="1" u="sng" spc="-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15-65</a:t>
            </a:r>
            <a:r>
              <a:rPr lang="en-US" sz="2800" b="1" u="sng" spc="-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of</a:t>
            </a:r>
            <a:r>
              <a:rPr lang="en-US" sz="2800" b="1" u="sng" spc="-60"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the</a:t>
            </a:r>
            <a:r>
              <a:rPr lang="en-US" sz="2800" b="1" u="sng" spc="-45" dirty="0">
                <a:effectLst/>
                <a:latin typeface="Trebuchet MS" panose="020B0603020202020204" pitchFamily="34" charset="0"/>
                <a:ea typeface="Times New Roman" panose="02020603050405020304" pitchFamily="18" charset="0"/>
              </a:rPr>
              <a:t> </a:t>
            </a:r>
            <a:br>
              <a:rPr lang="en-US" sz="2800" b="1" u="sng" spc="-45" dirty="0">
                <a:effectLst/>
                <a:latin typeface="Trebuchet MS" panose="020B0603020202020204" pitchFamily="34" charset="0"/>
                <a:ea typeface="Times New Roman" panose="02020603050405020304" pitchFamily="18" charset="0"/>
              </a:rPr>
            </a:br>
            <a:r>
              <a:rPr lang="en-US" sz="2800" b="1" u="sng" spc="-45" dirty="0">
                <a:effectLst/>
                <a:latin typeface="Trebuchet MS" panose="020B0603020202020204" pitchFamily="34" charset="0"/>
                <a:ea typeface="Times New Roman" panose="02020603050405020304" pitchFamily="18" charset="0"/>
              </a:rPr>
              <a:t>City of South Miami </a:t>
            </a:r>
            <a:r>
              <a:rPr lang="en-US" sz="2800" b="1" u="sng" dirty="0">
                <a:effectLst/>
                <a:latin typeface="Trebuchet MS" panose="020B0603020202020204" pitchFamily="34" charset="0"/>
                <a:ea typeface="Times New Roman" panose="02020603050405020304" pitchFamily="18" charset="0"/>
              </a:rPr>
              <a:t>Code</a:t>
            </a:r>
            <a:br>
              <a:rPr lang="en-US" sz="2800" b="1" u="sng" dirty="0">
                <a:effectLst/>
                <a:latin typeface="Trebuchet MS" panose="020B0603020202020204" pitchFamily="34" charset="0"/>
                <a:ea typeface="Times New Roman" panose="02020603050405020304" pitchFamily="18" charset="0"/>
              </a:rPr>
            </a:br>
            <a:br>
              <a:rPr lang="en-US" sz="2800" b="1" u="sng" dirty="0">
                <a:effectLst/>
                <a:latin typeface="Trebuchet MS" panose="020B0603020202020204" pitchFamily="34" charset="0"/>
                <a:ea typeface="Times New Roman" panose="02020603050405020304" pitchFamily="18" charset="0"/>
              </a:rPr>
            </a:br>
            <a:r>
              <a:rPr lang="en-US" sz="2800" b="1" dirty="0">
                <a:effectLst/>
                <a:latin typeface="Trebuchet MS" panose="020B0603020202020204" pitchFamily="34" charset="0"/>
                <a:ea typeface="Times New Roman" panose="02020603050405020304" pitchFamily="18" charset="0"/>
              </a:rPr>
              <a:t>Overnight</a:t>
            </a:r>
            <a:r>
              <a:rPr lang="en-US" sz="2800" b="1" spc="-10" dirty="0">
                <a:effectLst/>
                <a:latin typeface="Trebuchet MS" panose="020B0603020202020204" pitchFamily="34" charset="0"/>
                <a:ea typeface="Times New Roman" panose="02020603050405020304" pitchFamily="18" charset="0"/>
              </a:rPr>
              <a:t> </a:t>
            </a:r>
            <a:r>
              <a:rPr lang="en-US" sz="2800" b="1" dirty="0">
                <a:effectLst/>
                <a:latin typeface="Trebuchet MS" panose="020B0603020202020204" pitchFamily="34" charset="0"/>
                <a:ea typeface="Times New Roman" panose="02020603050405020304" pitchFamily="18" charset="0"/>
              </a:rPr>
              <a:t>Camping prohibited</a:t>
            </a:r>
            <a:endParaRPr lang="en-US" sz="2800" dirty="0">
              <a:latin typeface="Trebuchet MS" panose="020B0603020202020204" pitchFamily="34" charset="0"/>
            </a:endParaRPr>
          </a:p>
        </p:txBody>
      </p:sp>
      <p:sp>
        <p:nvSpPr>
          <p:cNvPr id="3" name="Content Placeholder 2">
            <a:extLst>
              <a:ext uri="{FF2B5EF4-FFF2-40B4-BE49-F238E27FC236}">
                <a16:creationId xmlns:a16="http://schemas.microsoft.com/office/drawing/2014/main" id="{17C79A2A-EEC9-154D-1FC5-3A3E77E9522C}"/>
              </a:ext>
            </a:extLst>
          </p:cNvPr>
          <p:cNvSpPr>
            <a:spLocks noGrp="1"/>
          </p:cNvSpPr>
          <p:nvPr>
            <p:ph idx="1"/>
          </p:nvPr>
        </p:nvSpPr>
        <p:spPr/>
        <p:txBody>
          <a:bodyPr>
            <a:normAutofit/>
          </a:bodyPr>
          <a:lstStyle/>
          <a:p>
            <a:pPr marL="0" marR="0" lvl="0" indent="0" algn="ctr">
              <a:spcBef>
                <a:spcPts val="360"/>
              </a:spcBef>
              <a:spcAft>
                <a:spcPts val="0"/>
              </a:spcAft>
              <a:buSzPts val="1100"/>
              <a:buNone/>
              <a:tabLst>
                <a:tab pos="545465" algn="l"/>
                <a:tab pos="1002665" algn="l"/>
              </a:tabLst>
            </a:pPr>
            <a:endParaRPr lang="en-US" sz="1800" u="sng" spc="-25" dirty="0">
              <a:effectLst/>
              <a:ea typeface="Calibri" panose="020F0502020204030204" pitchFamily="34" charset="0"/>
            </a:endParaRPr>
          </a:p>
          <a:p>
            <a:pPr marL="0" marR="0" lvl="0" indent="0" algn="just">
              <a:spcBef>
                <a:spcPts val="1160"/>
              </a:spcBef>
              <a:spcAft>
                <a:spcPts val="0"/>
              </a:spcAft>
              <a:buSzPts val="1100"/>
              <a:buNone/>
              <a:tabLst>
                <a:tab pos="1002665" algn="l"/>
                <a:tab pos="1459865" algn="l"/>
              </a:tabLst>
            </a:pPr>
            <a:r>
              <a:rPr lang="en-US" sz="2000" spc="-25" dirty="0">
                <a:effectLst/>
                <a:ea typeface="Calibri" panose="020F0502020204030204" pitchFamily="34" charset="0"/>
              </a:rPr>
              <a:t>(c)</a:t>
            </a:r>
            <a:r>
              <a:rPr lang="en-US" sz="1800" spc="-25" dirty="0">
                <a:effectLst/>
                <a:ea typeface="Calibri" panose="020F0502020204030204" pitchFamily="34" charset="0"/>
              </a:rPr>
              <a:t>(</a:t>
            </a:r>
            <a:r>
              <a:rPr lang="en-US" spc="-25" dirty="0">
                <a:ea typeface="Calibri" panose="020F0502020204030204" pitchFamily="34" charset="0"/>
              </a:rPr>
              <a:t>3</a:t>
            </a:r>
            <a:r>
              <a:rPr lang="en-US" sz="1800" spc="-25" dirty="0">
                <a:effectLst/>
                <a:ea typeface="Calibri" panose="020F0502020204030204" pitchFamily="34" charset="0"/>
              </a:rPr>
              <a:t>)</a:t>
            </a:r>
            <a:r>
              <a:rPr lang="en-US" dirty="0">
                <a:ea typeface="Calibri" panose="020F0502020204030204" pitchFamily="34" charset="0"/>
              </a:rPr>
              <a:t> </a:t>
            </a:r>
            <a:r>
              <a:rPr lang="en-US" sz="2000" spc="0" dirty="0">
                <a:effectLst/>
                <a:ea typeface="Calibri" panose="020F0502020204030204" pitchFamily="34" charset="0"/>
              </a:rPr>
              <a:t>This</a:t>
            </a:r>
            <a:r>
              <a:rPr lang="en-US" sz="2000" spc="225" dirty="0">
                <a:effectLst/>
                <a:ea typeface="Calibri" panose="020F0502020204030204" pitchFamily="34" charset="0"/>
              </a:rPr>
              <a:t> </a:t>
            </a:r>
            <a:r>
              <a:rPr lang="en-US" sz="2000" spc="0" dirty="0">
                <a:effectLst/>
                <a:ea typeface="Calibri" panose="020F0502020204030204" pitchFamily="34" charset="0"/>
              </a:rPr>
              <a:t>section</a:t>
            </a:r>
            <a:r>
              <a:rPr lang="en-US" sz="2000" spc="220" dirty="0">
                <a:effectLst/>
                <a:ea typeface="Calibri" panose="020F0502020204030204" pitchFamily="34" charset="0"/>
              </a:rPr>
              <a:t> </a:t>
            </a:r>
            <a:r>
              <a:rPr lang="en-US" sz="2000" spc="0" dirty="0">
                <a:effectLst/>
                <a:ea typeface="Calibri" panose="020F0502020204030204" pitchFamily="34" charset="0"/>
              </a:rPr>
              <a:t>shall</a:t>
            </a:r>
            <a:r>
              <a:rPr lang="en-US" sz="2000" spc="225" dirty="0">
                <a:effectLst/>
                <a:ea typeface="Calibri" panose="020F0502020204030204" pitchFamily="34" charset="0"/>
              </a:rPr>
              <a:t> </a:t>
            </a:r>
            <a:r>
              <a:rPr lang="en-US" sz="2000" spc="0" dirty="0">
                <a:effectLst/>
                <a:ea typeface="Calibri" panose="020F0502020204030204" pitchFamily="34" charset="0"/>
              </a:rPr>
              <a:t>not</a:t>
            </a:r>
            <a:r>
              <a:rPr lang="en-US" sz="2000" spc="230" dirty="0">
                <a:effectLst/>
                <a:ea typeface="Calibri" panose="020F0502020204030204" pitchFamily="34" charset="0"/>
              </a:rPr>
              <a:t> </a:t>
            </a:r>
            <a:r>
              <a:rPr lang="en-US" sz="2000" spc="0" dirty="0">
                <a:effectLst/>
                <a:ea typeface="Calibri" panose="020F0502020204030204" pitchFamily="34" charset="0"/>
              </a:rPr>
              <a:t>be</a:t>
            </a:r>
            <a:r>
              <a:rPr lang="en-US" sz="2000" spc="210" dirty="0">
                <a:effectLst/>
                <a:ea typeface="Calibri" panose="020F0502020204030204" pitchFamily="34" charset="0"/>
              </a:rPr>
              <a:t> </a:t>
            </a:r>
            <a:r>
              <a:rPr lang="en-US" sz="2000" spc="0" dirty="0">
                <a:effectLst/>
                <a:ea typeface="Calibri" panose="020F0502020204030204" pitchFamily="34" charset="0"/>
              </a:rPr>
              <a:t>enforced against a violator who is on a wait-list for housing, including</a:t>
            </a:r>
            <a:r>
              <a:rPr lang="en-US" sz="2000" spc="-70" dirty="0">
                <a:effectLst/>
                <a:ea typeface="Calibri" panose="020F0502020204030204" pitchFamily="34" charset="0"/>
              </a:rPr>
              <a:t> </a:t>
            </a:r>
            <a:r>
              <a:rPr lang="en-US" sz="2000" spc="0" dirty="0">
                <a:effectLst/>
                <a:ea typeface="Calibri" panose="020F0502020204030204" pitchFamily="34" charset="0"/>
              </a:rPr>
              <a:t>shelter</a:t>
            </a:r>
            <a:r>
              <a:rPr lang="en-US" sz="2000" spc="-55" dirty="0">
                <a:effectLst/>
                <a:ea typeface="Calibri" panose="020F0502020204030204" pitchFamily="34" charset="0"/>
              </a:rPr>
              <a:t> </a:t>
            </a:r>
            <a:r>
              <a:rPr lang="en-US" sz="2000" spc="0" dirty="0">
                <a:effectLst/>
                <a:ea typeface="Calibri" panose="020F0502020204030204" pitchFamily="34" charset="0"/>
              </a:rPr>
              <a:t>assistance</a:t>
            </a:r>
            <a:r>
              <a:rPr lang="en-US" sz="2000" spc="-75" dirty="0">
                <a:effectLst/>
                <a:ea typeface="Calibri" panose="020F0502020204030204" pitchFamily="34" charset="0"/>
              </a:rPr>
              <a:t> </a:t>
            </a:r>
            <a:r>
              <a:rPr lang="en-US" sz="2000" spc="-10" dirty="0">
                <a:effectLst/>
                <a:ea typeface="Calibri" panose="020F0502020204030204" pitchFamily="34" charset="0"/>
              </a:rPr>
              <a:t>through</a:t>
            </a:r>
            <a:r>
              <a:rPr lang="en-US" sz="2000" dirty="0">
                <a:ea typeface="Calibri" panose="020F0502020204030204" pitchFamily="34" charset="0"/>
              </a:rPr>
              <a:t> </a:t>
            </a:r>
            <a:r>
              <a:rPr lang="en-US" sz="2000" spc="0" dirty="0">
                <a:effectLst/>
                <a:ea typeface="Calibri" panose="020F0502020204030204" pitchFamily="34" charset="0"/>
              </a:rPr>
              <a:t>a</a:t>
            </a:r>
            <a:r>
              <a:rPr lang="en-US" sz="2000" spc="135" dirty="0">
                <a:effectLst/>
                <a:ea typeface="Calibri" panose="020F0502020204030204" pitchFamily="34" charset="0"/>
              </a:rPr>
              <a:t> </a:t>
            </a:r>
            <a:r>
              <a:rPr lang="en-US" sz="2000" spc="0" dirty="0">
                <a:effectLst/>
                <a:ea typeface="Calibri" panose="020F0502020204030204" pitchFamily="34" charset="0"/>
              </a:rPr>
              <a:t>government</a:t>
            </a:r>
            <a:r>
              <a:rPr lang="en-US" sz="2000" spc="130" dirty="0">
                <a:effectLst/>
                <a:ea typeface="Calibri" panose="020F0502020204030204" pitchFamily="34" charset="0"/>
              </a:rPr>
              <a:t> </a:t>
            </a:r>
            <a:r>
              <a:rPr lang="en-US" sz="2000" spc="0" dirty="0">
                <a:effectLst/>
                <a:ea typeface="Calibri" panose="020F0502020204030204" pitchFamily="34" charset="0"/>
              </a:rPr>
              <a:t>or</a:t>
            </a:r>
            <a:r>
              <a:rPr lang="en-US" sz="2000" spc="150" dirty="0">
                <a:effectLst/>
                <a:ea typeface="Calibri" panose="020F0502020204030204" pitchFamily="34" charset="0"/>
              </a:rPr>
              <a:t> </a:t>
            </a:r>
            <a:r>
              <a:rPr lang="en-US" sz="2000" spc="0" dirty="0">
                <a:effectLst/>
                <a:ea typeface="Calibri" panose="020F0502020204030204" pitchFamily="34" charset="0"/>
              </a:rPr>
              <a:t>charitable</a:t>
            </a:r>
            <a:r>
              <a:rPr lang="en-US" sz="2000" spc="150" dirty="0">
                <a:effectLst/>
                <a:ea typeface="Calibri" panose="020F0502020204030204" pitchFamily="34" charset="0"/>
              </a:rPr>
              <a:t> </a:t>
            </a:r>
            <a:r>
              <a:rPr lang="en-US" sz="2000" spc="0" dirty="0">
                <a:effectLst/>
                <a:ea typeface="Calibri" panose="020F0502020204030204" pitchFamily="34" charset="0"/>
              </a:rPr>
              <a:t>organization, provided the violator has not refused assistance, voluntarily left such housing once it has been obtained, or had their housing terminated for failure to  follow the required policies for such housing.</a:t>
            </a:r>
            <a:endParaRPr lang="en-US" dirty="0"/>
          </a:p>
        </p:txBody>
      </p:sp>
      <p:pic>
        <p:nvPicPr>
          <p:cNvPr id="27" name="Audio 26">
            <a:hlinkClick r:id="" action="ppaction://media"/>
            <a:extLst>
              <a:ext uri="{FF2B5EF4-FFF2-40B4-BE49-F238E27FC236}">
                <a16:creationId xmlns:a16="http://schemas.microsoft.com/office/drawing/2014/main" id="{E4F719C5-14F0-DE7D-0631-BA27D7DDE2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940447"/>
      </p:ext>
    </p:extLst>
  </p:cSld>
  <p:clrMapOvr>
    <a:masterClrMapping/>
  </p:clrMapOvr>
  <mc:AlternateContent xmlns:mc="http://schemas.openxmlformats.org/markup-compatibility/2006" xmlns:p14="http://schemas.microsoft.com/office/powerpoint/2010/main">
    <mc:Choice Requires="p14">
      <p:transition spd="slow" p14:dur="2000" advTm="26637"/>
    </mc:Choice>
    <mc:Fallback xmlns="">
      <p:transition spd="slow" advTm="26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lumMod val="5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C2149-5C27-991F-71D9-C4CFB9FFA2E4}"/>
              </a:ext>
            </a:extLst>
          </p:cNvPr>
          <p:cNvSpPr>
            <a:spLocks noGrp="1"/>
          </p:cNvSpPr>
          <p:nvPr>
            <p:ph type="title"/>
          </p:nvPr>
        </p:nvSpPr>
        <p:spPr>
          <a:xfrm>
            <a:off x="579437" y="96307"/>
            <a:ext cx="8534400" cy="1507067"/>
          </a:xfrm>
        </p:spPr>
        <p:txBody>
          <a:bodyPr/>
          <a:lstStyle/>
          <a:p>
            <a:r>
              <a:rPr lang="en-US" dirty="0"/>
              <a:t>Key concepts in initiating interactions</a:t>
            </a:r>
          </a:p>
        </p:txBody>
      </p:sp>
      <p:sp>
        <p:nvSpPr>
          <p:cNvPr id="3" name="Content Placeholder 2">
            <a:extLst>
              <a:ext uri="{FF2B5EF4-FFF2-40B4-BE49-F238E27FC236}">
                <a16:creationId xmlns:a16="http://schemas.microsoft.com/office/drawing/2014/main" id="{16E31523-F2B5-FC7B-94DC-1008C828E515}"/>
              </a:ext>
            </a:extLst>
          </p:cNvPr>
          <p:cNvSpPr>
            <a:spLocks noGrp="1"/>
          </p:cNvSpPr>
          <p:nvPr>
            <p:ph idx="1"/>
          </p:nvPr>
        </p:nvSpPr>
        <p:spPr/>
        <p:txBody>
          <a:bodyPr>
            <a:normAutofit lnSpcReduction="10000"/>
          </a:bodyPr>
          <a:lstStyle/>
          <a:p>
            <a:pPr marL="0" indent="0">
              <a:buNone/>
            </a:pPr>
            <a:r>
              <a:rPr lang="en-US" sz="2000" spc="0" dirty="0">
                <a:effectLst/>
                <a:latin typeface="Trebuchet MS" panose="020B0603020202020204" pitchFamily="34" charset="0"/>
                <a:ea typeface="Calibri" panose="020F0502020204030204" pitchFamily="34" charset="0"/>
              </a:rPr>
              <a:t>The primary purpose of the ordinance is to</a:t>
            </a:r>
            <a:r>
              <a:rPr lang="en-US" sz="2000" spc="100" dirty="0">
                <a:effectLst/>
                <a:latin typeface="Trebuchet MS" panose="020B0603020202020204" pitchFamily="34" charset="0"/>
                <a:ea typeface="Calibri" panose="020F0502020204030204" pitchFamily="34" charset="0"/>
              </a:rPr>
              <a:t> </a:t>
            </a:r>
            <a:r>
              <a:rPr lang="en-US" sz="2000" spc="0" dirty="0">
                <a:effectLst/>
                <a:latin typeface="Trebuchet MS" panose="020B0603020202020204" pitchFamily="34" charset="0"/>
                <a:ea typeface="Calibri" panose="020F0502020204030204" pitchFamily="34" charset="0"/>
              </a:rPr>
              <a:t>assist</a:t>
            </a:r>
            <a:r>
              <a:rPr lang="en-US" sz="2000" spc="110" dirty="0">
                <a:effectLst/>
                <a:latin typeface="Trebuchet MS" panose="020B0603020202020204" pitchFamily="34" charset="0"/>
                <a:ea typeface="Calibri" panose="020F0502020204030204" pitchFamily="34" charset="0"/>
              </a:rPr>
              <a:t> </a:t>
            </a:r>
            <a:r>
              <a:rPr lang="en-US" sz="2000" spc="0" dirty="0">
                <a:effectLst/>
                <a:latin typeface="Trebuchet MS" panose="020B0603020202020204" pitchFamily="34" charset="0"/>
                <a:ea typeface="Calibri" panose="020F0502020204030204" pitchFamily="34" charset="0"/>
              </a:rPr>
              <a:t>individuals in obtaining </a:t>
            </a:r>
            <a:r>
              <a:rPr lang="en-US" sz="2000" dirty="0">
                <a:latin typeface="Trebuchet MS" panose="020B0603020202020204" pitchFamily="34" charset="0"/>
                <a:ea typeface="Calibri" panose="020F0502020204030204" pitchFamily="34" charset="0"/>
              </a:rPr>
              <a:t>the help they need such as:</a:t>
            </a:r>
          </a:p>
          <a:p>
            <a:r>
              <a:rPr lang="en-US" sz="2000" spc="0" dirty="0">
                <a:effectLst/>
                <a:latin typeface="Trebuchet MS" panose="020B0603020202020204" pitchFamily="34" charset="0"/>
                <a:ea typeface="Calibri" panose="020F0502020204030204" pitchFamily="34" charset="0"/>
              </a:rPr>
              <a:t>Shelter</a:t>
            </a:r>
          </a:p>
          <a:p>
            <a:r>
              <a:rPr lang="en-US" sz="2000" dirty="0">
                <a:latin typeface="Trebuchet MS" panose="020B0603020202020204" pitchFamily="34" charset="0"/>
                <a:ea typeface="Calibri" panose="020F0502020204030204" pitchFamily="34" charset="0"/>
              </a:rPr>
              <a:t>Getting identification</a:t>
            </a:r>
          </a:p>
          <a:p>
            <a:r>
              <a:rPr lang="en-US" sz="2000" spc="0" dirty="0">
                <a:effectLst/>
                <a:latin typeface="Trebuchet MS" panose="020B0603020202020204" pitchFamily="34" charset="0"/>
                <a:ea typeface="Calibri" panose="020F0502020204030204" pitchFamily="34" charset="0"/>
              </a:rPr>
              <a:t>Reconnecting with family</a:t>
            </a:r>
          </a:p>
          <a:p>
            <a:pPr marL="0" indent="0">
              <a:buNone/>
            </a:pPr>
            <a:endParaRPr lang="en-US" sz="2000" spc="0" dirty="0">
              <a:effectLst/>
              <a:latin typeface="Trebuchet MS" panose="020B0603020202020204" pitchFamily="34" charset="0"/>
              <a:ea typeface="Calibri" panose="020F0502020204030204" pitchFamily="34" charset="0"/>
            </a:endParaRPr>
          </a:p>
          <a:p>
            <a:pPr marL="0" indent="0">
              <a:buNone/>
            </a:pPr>
            <a:r>
              <a:rPr lang="en-US" sz="2000" dirty="0">
                <a:latin typeface="Trebuchet MS" panose="020B0603020202020204" pitchFamily="34" charset="0"/>
              </a:rPr>
              <a:t>Keeping this goal in mind, officers should:</a:t>
            </a:r>
          </a:p>
          <a:p>
            <a:r>
              <a:rPr lang="en-US" sz="2000" dirty="0">
                <a:latin typeface="Trebuchet MS" panose="020B0603020202020204" pitchFamily="34" charset="0"/>
              </a:rPr>
              <a:t>Try their best efforts to communicate what the ordinance entails</a:t>
            </a:r>
          </a:p>
          <a:p>
            <a:r>
              <a:rPr lang="en-US" sz="2000" dirty="0">
                <a:latin typeface="Trebuchet MS" panose="020B0603020202020204" pitchFamily="34" charset="0"/>
              </a:rPr>
              <a:t>Recognize that lack of resources may be a hindrance for the individual</a:t>
            </a:r>
          </a:p>
          <a:p>
            <a:r>
              <a:rPr lang="en-US" sz="2000" dirty="0">
                <a:latin typeface="Trebuchet MS" panose="020B0603020202020204" pitchFamily="34" charset="0"/>
              </a:rPr>
              <a:t>Share and explain that there are resources available</a:t>
            </a:r>
          </a:p>
          <a:p>
            <a:endParaRPr lang="en-US" dirty="0"/>
          </a:p>
        </p:txBody>
      </p:sp>
      <p:pic>
        <p:nvPicPr>
          <p:cNvPr id="19" name="Audio 18">
            <a:hlinkClick r:id="" action="ppaction://media"/>
            <a:extLst>
              <a:ext uri="{FF2B5EF4-FFF2-40B4-BE49-F238E27FC236}">
                <a16:creationId xmlns:a16="http://schemas.microsoft.com/office/drawing/2014/main" id="{BA15DCA7-286C-6364-5E4E-1DB6296933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55991604"/>
      </p:ext>
    </p:extLst>
  </p:cSld>
  <p:clrMapOvr>
    <a:masterClrMapping/>
  </p:clrMapOvr>
  <mc:AlternateContent xmlns:mc="http://schemas.openxmlformats.org/markup-compatibility/2006" xmlns:p14="http://schemas.microsoft.com/office/powerpoint/2010/main">
    <mc:Choice Requires="p14">
      <p:transition spd="slow" p14:dur="2000" advTm="38327"/>
    </mc:Choice>
    <mc:Fallback xmlns="">
      <p:transition spd="slow" advTm="38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lumMod val="5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C2149-5C27-991F-71D9-C4CFB9FFA2E4}"/>
              </a:ext>
            </a:extLst>
          </p:cNvPr>
          <p:cNvSpPr>
            <a:spLocks noGrp="1"/>
          </p:cNvSpPr>
          <p:nvPr>
            <p:ph type="title"/>
          </p:nvPr>
        </p:nvSpPr>
        <p:spPr>
          <a:xfrm>
            <a:off x="579437" y="96307"/>
            <a:ext cx="8534400" cy="1507067"/>
          </a:xfrm>
        </p:spPr>
        <p:txBody>
          <a:bodyPr/>
          <a:lstStyle/>
          <a:p>
            <a:r>
              <a:rPr lang="en-US" dirty="0"/>
              <a:t>Officer responsibilities</a:t>
            </a:r>
          </a:p>
        </p:txBody>
      </p:sp>
      <p:sp>
        <p:nvSpPr>
          <p:cNvPr id="3" name="Content Placeholder 2">
            <a:extLst>
              <a:ext uri="{FF2B5EF4-FFF2-40B4-BE49-F238E27FC236}">
                <a16:creationId xmlns:a16="http://schemas.microsoft.com/office/drawing/2014/main" id="{16E31523-F2B5-FC7B-94DC-1008C828E515}"/>
              </a:ext>
            </a:extLst>
          </p:cNvPr>
          <p:cNvSpPr>
            <a:spLocks noGrp="1"/>
          </p:cNvSpPr>
          <p:nvPr>
            <p:ph idx="1"/>
          </p:nvPr>
        </p:nvSpPr>
        <p:spPr/>
        <p:txBody>
          <a:bodyPr/>
          <a:lstStyle/>
          <a:p>
            <a:r>
              <a:rPr lang="en-US" dirty="0"/>
              <a:t>Gather information on the individual found camping</a:t>
            </a:r>
          </a:p>
          <a:p>
            <a:r>
              <a:rPr lang="en-US" dirty="0"/>
              <a:t>Complete a clearance check</a:t>
            </a:r>
          </a:p>
          <a:p>
            <a:r>
              <a:rPr lang="en-US" dirty="0"/>
              <a:t>Take a photo of the individual</a:t>
            </a:r>
          </a:p>
          <a:p>
            <a:r>
              <a:rPr lang="en-US" dirty="0"/>
              <a:t>Offer the person assistance </a:t>
            </a:r>
          </a:p>
          <a:p>
            <a:r>
              <a:rPr lang="en-US" dirty="0"/>
              <a:t>Document the encounter by completing a field interview card</a:t>
            </a:r>
          </a:p>
          <a:p>
            <a:r>
              <a:rPr lang="en-US" dirty="0"/>
              <a:t>Provide a printed copy of the field interview card to the individual to serve as a written warning</a:t>
            </a:r>
          </a:p>
          <a:p>
            <a:r>
              <a:rPr lang="en-US" dirty="0"/>
              <a:t>Provide the resource notice</a:t>
            </a:r>
          </a:p>
        </p:txBody>
      </p:sp>
      <p:pic>
        <p:nvPicPr>
          <p:cNvPr id="17" name="Audio 16">
            <a:hlinkClick r:id="" action="ppaction://media"/>
            <a:extLst>
              <a:ext uri="{FF2B5EF4-FFF2-40B4-BE49-F238E27FC236}">
                <a16:creationId xmlns:a16="http://schemas.microsoft.com/office/drawing/2014/main" id="{50D71076-A5CE-8F57-D9DA-A0B0CA6C7C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9958299" y="4470654"/>
            <a:ext cx="2057400" cy="2057400"/>
          </a:xfrm>
          <a:prstGeom prst="ellipse">
            <a:avLst/>
          </a:prstGeom>
        </p:spPr>
      </p:pic>
    </p:spTree>
    <p:extLst>
      <p:ext uri="{BB962C8B-B14F-4D97-AF65-F5344CB8AC3E}">
        <p14:creationId xmlns:p14="http://schemas.microsoft.com/office/powerpoint/2010/main" val="3307163419"/>
      </p:ext>
    </p:extLst>
  </p:cSld>
  <p:clrMapOvr>
    <a:masterClrMapping/>
  </p:clrMapOvr>
  <mc:AlternateContent xmlns:mc="http://schemas.openxmlformats.org/markup-compatibility/2006">
    <mc:Choice xmlns:p14="http://schemas.microsoft.com/office/powerpoint/2010/main" Requires="p14">
      <p:transition spd="slow" p14:dur="2000" advTm="31445"/>
    </mc:Choice>
    <mc:Fallback>
      <p:transition spd="slow" advTm="31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lumMod val="5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C2149-5C27-991F-71D9-C4CFB9FFA2E4}"/>
              </a:ext>
            </a:extLst>
          </p:cNvPr>
          <p:cNvSpPr>
            <a:spLocks noGrp="1"/>
          </p:cNvSpPr>
          <p:nvPr>
            <p:ph type="title"/>
          </p:nvPr>
        </p:nvSpPr>
        <p:spPr>
          <a:xfrm>
            <a:off x="579437" y="96307"/>
            <a:ext cx="8534400" cy="1507067"/>
          </a:xfrm>
        </p:spPr>
        <p:txBody>
          <a:bodyPr/>
          <a:lstStyle/>
          <a:p>
            <a:r>
              <a:rPr lang="en-US" dirty="0"/>
              <a:t>Gathering information</a:t>
            </a:r>
          </a:p>
        </p:txBody>
      </p:sp>
      <p:sp>
        <p:nvSpPr>
          <p:cNvPr id="3" name="Content Placeholder 2">
            <a:extLst>
              <a:ext uri="{FF2B5EF4-FFF2-40B4-BE49-F238E27FC236}">
                <a16:creationId xmlns:a16="http://schemas.microsoft.com/office/drawing/2014/main" id="{16E31523-F2B5-FC7B-94DC-1008C828E515}"/>
              </a:ext>
            </a:extLst>
          </p:cNvPr>
          <p:cNvSpPr>
            <a:spLocks noGrp="1"/>
          </p:cNvSpPr>
          <p:nvPr>
            <p:ph idx="1"/>
          </p:nvPr>
        </p:nvSpPr>
        <p:spPr>
          <a:xfrm>
            <a:off x="1202918" y="2011680"/>
            <a:ext cx="9922281" cy="4465320"/>
          </a:xfrm>
        </p:spPr>
        <p:txBody>
          <a:bodyPr>
            <a:normAutofit fontScale="92500" lnSpcReduction="20000"/>
          </a:bodyPr>
          <a:lstStyle/>
          <a:p>
            <a:r>
              <a:rPr lang="en-US" dirty="0"/>
              <a:t>What is your first and last name?</a:t>
            </a:r>
          </a:p>
          <a:p>
            <a:r>
              <a:rPr lang="en-US" dirty="0"/>
              <a:t>What is your date of birth?</a:t>
            </a:r>
          </a:p>
          <a:p>
            <a:r>
              <a:rPr lang="en-US" dirty="0"/>
              <a:t>Are you from Miami?</a:t>
            </a:r>
          </a:p>
          <a:p>
            <a:r>
              <a:rPr lang="en-US" dirty="0"/>
              <a:t>Do you have family in Miami?</a:t>
            </a:r>
          </a:p>
          <a:p>
            <a:r>
              <a:rPr lang="en-US" dirty="0"/>
              <a:t>If not from Miami, where did you live before moving here?</a:t>
            </a:r>
          </a:p>
          <a:p>
            <a:r>
              <a:rPr lang="en-US" dirty="0"/>
              <a:t>Would you be interested in returning to your place of origin?</a:t>
            </a:r>
          </a:p>
          <a:p>
            <a:r>
              <a:rPr lang="en-US" dirty="0"/>
              <a:t>Where do you usually spend your time?</a:t>
            </a:r>
          </a:p>
          <a:p>
            <a:pPr lvl="1">
              <a:buFont typeface="Wingdings" panose="05000000000000000000" pitchFamily="2" charset="2"/>
              <a:buChar char="v"/>
            </a:pPr>
            <a:r>
              <a:rPr lang="en-US" dirty="0"/>
              <a:t>Unhoused individuals often seek refuge overnight in a separate location than where they spend their days</a:t>
            </a:r>
          </a:p>
          <a:p>
            <a:r>
              <a:rPr lang="en-US" dirty="0"/>
              <a:t>Are you currently receiving help from any organizations?</a:t>
            </a:r>
          </a:p>
          <a:p>
            <a:pPr lvl="1"/>
            <a:r>
              <a:rPr lang="en-US" dirty="0"/>
              <a:t>Have you ever received help?</a:t>
            </a:r>
          </a:p>
          <a:p>
            <a:r>
              <a:rPr lang="en-US" dirty="0"/>
              <a:t>Are you interested in meeting with a case worker to review what resources are available for you?</a:t>
            </a:r>
          </a:p>
          <a:p>
            <a:endParaRPr lang="en-US" dirty="0"/>
          </a:p>
        </p:txBody>
      </p:sp>
      <p:pic>
        <p:nvPicPr>
          <p:cNvPr id="10" name="Audio 9">
            <a:hlinkClick r:id="" action="ppaction://media"/>
            <a:extLst>
              <a:ext uri="{FF2B5EF4-FFF2-40B4-BE49-F238E27FC236}">
                <a16:creationId xmlns:a16="http://schemas.microsoft.com/office/drawing/2014/main" id="{23B78CF1-0EA7-4144-9F4C-50CDAC9912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87058085"/>
      </p:ext>
    </p:extLst>
  </p:cSld>
  <p:clrMapOvr>
    <a:masterClrMapping/>
  </p:clrMapOvr>
  <mc:AlternateContent xmlns:mc="http://schemas.openxmlformats.org/markup-compatibility/2006" xmlns:p14="http://schemas.microsoft.com/office/powerpoint/2010/main">
    <mc:Choice Requires="p14">
      <p:transition spd="slow" p14:dur="2000" advTm="49936"/>
    </mc:Choice>
    <mc:Fallback xmlns="">
      <p:transition spd="slow" advTm="49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lumMod val="5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C2149-5C27-991F-71D9-C4CFB9FFA2E4}"/>
              </a:ext>
            </a:extLst>
          </p:cNvPr>
          <p:cNvSpPr>
            <a:spLocks noGrp="1"/>
          </p:cNvSpPr>
          <p:nvPr>
            <p:ph type="title"/>
          </p:nvPr>
        </p:nvSpPr>
        <p:spPr>
          <a:xfrm>
            <a:off x="579437" y="96307"/>
            <a:ext cx="8534400" cy="1507067"/>
          </a:xfrm>
        </p:spPr>
        <p:txBody>
          <a:bodyPr/>
          <a:lstStyle/>
          <a:p>
            <a:r>
              <a:rPr lang="en-US" dirty="0"/>
              <a:t>When completing the field interview card</a:t>
            </a:r>
          </a:p>
        </p:txBody>
      </p:sp>
      <p:sp>
        <p:nvSpPr>
          <p:cNvPr id="3" name="Content Placeholder 2">
            <a:extLst>
              <a:ext uri="{FF2B5EF4-FFF2-40B4-BE49-F238E27FC236}">
                <a16:creationId xmlns:a16="http://schemas.microsoft.com/office/drawing/2014/main" id="{16E31523-F2B5-FC7B-94DC-1008C828E515}"/>
              </a:ext>
            </a:extLst>
          </p:cNvPr>
          <p:cNvSpPr>
            <a:spLocks noGrp="1"/>
          </p:cNvSpPr>
          <p:nvPr>
            <p:ph idx="1"/>
          </p:nvPr>
        </p:nvSpPr>
        <p:spPr/>
        <p:txBody>
          <a:bodyPr>
            <a:normAutofit lnSpcReduction="10000"/>
          </a:bodyPr>
          <a:lstStyle/>
          <a:p>
            <a:r>
              <a:rPr lang="en-US" dirty="0"/>
              <a:t>Include the answers to the questions from the previous slide</a:t>
            </a:r>
          </a:p>
          <a:p>
            <a:r>
              <a:rPr lang="en-US" dirty="0"/>
              <a:t>Provide a description of clothing</a:t>
            </a:r>
          </a:p>
          <a:p>
            <a:r>
              <a:rPr lang="en-US" dirty="0"/>
              <a:t>Share any distinguishing nuisances, as it is important and helpful to the City’s social services representatives and the Community Affairs Officer in identifying the correct person</a:t>
            </a:r>
          </a:p>
          <a:p>
            <a:pPr marL="228600" lvl="1" indent="0">
              <a:buNone/>
            </a:pPr>
            <a:r>
              <a:rPr lang="en-US" dirty="0"/>
              <a:t>	Examples:</a:t>
            </a:r>
          </a:p>
          <a:p>
            <a:pPr lvl="2"/>
            <a:r>
              <a:rPr lang="en-US" dirty="0"/>
              <a:t>Red backpack </a:t>
            </a:r>
          </a:p>
          <a:p>
            <a:pPr lvl="2"/>
            <a:r>
              <a:rPr lang="en-US" dirty="0"/>
              <a:t>Blue hair</a:t>
            </a:r>
          </a:p>
          <a:p>
            <a:pPr lvl="2"/>
            <a:r>
              <a:rPr lang="en-US" dirty="0"/>
              <a:t>Purple bike</a:t>
            </a:r>
          </a:p>
          <a:p>
            <a:pPr lvl="2"/>
            <a:r>
              <a:rPr lang="en-US" dirty="0"/>
              <a:t>Amputee</a:t>
            </a:r>
          </a:p>
          <a:p>
            <a:r>
              <a:rPr lang="en-US" dirty="0"/>
              <a:t>Advise if the person is an English speaker, or has another language preference	</a:t>
            </a:r>
          </a:p>
          <a:p>
            <a:r>
              <a:rPr lang="en-US" dirty="0"/>
              <a:t>Indicate that a written warning was provided</a:t>
            </a:r>
          </a:p>
        </p:txBody>
      </p:sp>
      <p:pic>
        <p:nvPicPr>
          <p:cNvPr id="15" name="Audio 14">
            <a:hlinkClick r:id="" action="ppaction://media"/>
            <a:extLst>
              <a:ext uri="{FF2B5EF4-FFF2-40B4-BE49-F238E27FC236}">
                <a16:creationId xmlns:a16="http://schemas.microsoft.com/office/drawing/2014/main" id="{DC53C098-208B-08A1-7F54-8349F990AB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72974043"/>
      </p:ext>
    </p:extLst>
  </p:cSld>
  <p:clrMapOvr>
    <a:masterClrMapping/>
  </p:clrMapOvr>
  <mc:AlternateContent xmlns:mc="http://schemas.openxmlformats.org/markup-compatibility/2006" xmlns:p14="http://schemas.microsoft.com/office/powerpoint/2010/main">
    <mc:Choice Requires="p14">
      <p:transition spd="slow" p14:dur="2000" advTm="45193"/>
    </mc:Choice>
    <mc:Fallback xmlns="">
      <p:transition spd="slow" advTm="45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BA43B-9BFC-DDDE-7CB3-CD22E631883D}"/>
              </a:ext>
            </a:extLst>
          </p:cNvPr>
          <p:cNvSpPr>
            <a:spLocks noGrp="1"/>
          </p:cNvSpPr>
          <p:nvPr>
            <p:ph type="title"/>
          </p:nvPr>
        </p:nvSpPr>
        <p:spPr/>
        <p:txBody>
          <a:bodyPr/>
          <a:lstStyle/>
          <a:p>
            <a:r>
              <a:rPr lang="en-US" dirty="0"/>
              <a:t>Field interview card</a:t>
            </a:r>
          </a:p>
        </p:txBody>
      </p:sp>
      <p:pic>
        <p:nvPicPr>
          <p:cNvPr id="9" name="Content Placeholder 8" descr="A screenshot of a computer&#10;&#10;Description automatically generated">
            <a:extLst>
              <a:ext uri="{FF2B5EF4-FFF2-40B4-BE49-F238E27FC236}">
                <a16:creationId xmlns:a16="http://schemas.microsoft.com/office/drawing/2014/main" id="{C6A973EB-0E1F-9DDC-B696-1D181758452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44034" y="1866900"/>
            <a:ext cx="8301849" cy="4894264"/>
          </a:xfrm>
        </p:spPr>
      </p:pic>
      <p:pic>
        <p:nvPicPr>
          <p:cNvPr id="22" name="Audio 21">
            <a:hlinkClick r:id="" action="ppaction://media"/>
            <a:extLst>
              <a:ext uri="{FF2B5EF4-FFF2-40B4-BE49-F238E27FC236}">
                <a16:creationId xmlns:a16="http://schemas.microsoft.com/office/drawing/2014/main" id="{84361A0C-BE99-27A4-FD6A-CE34E9379D1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79908766"/>
      </p:ext>
    </p:extLst>
  </p:cSld>
  <p:clrMapOvr>
    <a:masterClrMapping/>
  </p:clrMapOvr>
  <mc:AlternateContent xmlns:mc="http://schemas.openxmlformats.org/markup-compatibility/2006" xmlns:p14="http://schemas.microsoft.com/office/powerpoint/2010/main">
    <mc:Choice Requires="p14">
      <p:transition spd="slow" p14:dur="2000" advTm="11788"/>
    </mc:Choice>
    <mc:Fallback xmlns="">
      <p:transition spd="slow" advTm="11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CF04A-389E-3A8D-3CEA-DA1D2580600A}"/>
              </a:ext>
            </a:extLst>
          </p:cNvPr>
          <p:cNvSpPr>
            <a:spLocks noGrp="1"/>
          </p:cNvSpPr>
          <p:nvPr>
            <p:ph type="title"/>
          </p:nvPr>
        </p:nvSpPr>
        <p:spPr/>
        <p:txBody>
          <a:bodyPr/>
          <a:lstStyle/>
          <a:p>
            <a:r>
              <a:rPr lang="en-US" dirty="0"/>
              <a:t>Field interview card</a:t>
            </a:r>
          </a:p>
        </p:txBody>
      </p:sp>
      <p:pic>
        <p:nvPicPr>
          <p:cNvPr id="9" name="Content Placeholder 8" descr="A screenshot of a computer&#10;&#10;Description automatically generated">
            <a:extLst>
              <a:ext uri="{FF2B5EF4-FFF2-40B4-BE49-F238E27FC236}">
                <a16:creationId xmlns:a16="http://schemas.microsoft.com/office/drawing/2014/main" id="{479555B0-0CBD-2C3F-1420-07748F18058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00386" y="1925638"/>
            <a:ext cx="8189145" cy="4846637"/>
          </a:xfrm>
        </p:spPr>
      </p:pic>
      <p:pic>
        <p:nvPicPr>
          <p:cNvPr id="28" name="Audio 27">
            <a:hlinkClick r:id="" action="ppaction://media"/>
            <a:extLst>
              <a:ext uri="{FF2B5EF4-FFF2-40B4-BE49-F238E27FC236}">
                <a16:creationId xmlns:a16="http://schemas.microsoft.com/office/drawing/2014/main" id="{9C1D6B30-C996-7ED7-4A58-382384FC1A2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89893695"/>
      </p:ext>
    </p:extLst>
  </p:cSld>
  <p:clrMapOvr>
    <a:masterClrMapping/>
  </p:clrMapOvr>
  <mc:AlternateContent xmlns:mc="http://schemas.openxmlformats.org/markup-compatibility/2006" xmlns:p14="http://schemas.microsoft.com/office/powerpoint/2010/main">
    <mc:Choice Requires="p14">
      <p:transition spd="slow" p14:dur="2000" advTm="7472"/>
    </mc:Choice>
    <mc:Fallback xmlns="">
      <p:transition spd="slow" advTm="7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6AF0A-E376-0213-E553-6A8B138D5A0A}"/>
              </a:ext>
            </a:extLst>
          </p:cNvPr>
          <p:cNvSpPr>
            <a:spLocks noGrp="1"/>
          </p:cNvSpPr>
          <p:nvPr>
            <p:ph type="title"/>
          </p:nvPr>
        </p:nvSpPr>
        <p:spPr/>
        <p:txBody>
          <a:bodyPr/>
          <a:lstStyle/>
          <a:p>
            <a:r>
              <a:rPr lang="en-US" dirty="0"/>
              <a:t>Issue written warning</a:t>
            </a:r>
          </a:p>
        </p:txBody>
      </p:sp>
      <p:pic>
        <p:nvPicPr>
          <p:cNvPr id="5" name="Content Placeholder 4" descr="A screenshot of a computer&#10;&#10;Description automatically generated">
            <a:extLst>
              <a:ext uri="{FF2B5EF4-FFF2-40B4-BE49-F238E27FC236}">
                <a16:creationId xmlns:a16="http://schemas.microsoft.com/office/drawing/2014/main" id="{71558054-EB2C-C127-2F89-FA988B6D20F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51112" y="1944688"/>
            <a:ext cx="8089776" cy="4812269"/>
          </a:xfrm>
        </p:spPr>
      </p:pic>
      <p:pic>
        <p:nvPicPr>
          <p:cNvPr id="26" name="Audio 25">
            <a:hlinkClick r:id="" action="ppaction://media"/>
            <a:extLst>
              <a:ext uri="{FF2B5EF4-FFF2-40B4-BE49-F238E27FC236}">
                <a16:creationId xmlns:a16="http://schemas.microsoft.com/office/drawing/2014/main" id="{F31549D6-CBAA-467F-C24F-EDA28FE7FE7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47418494"/>
      </p:ext>
    </p:extLst>
  </p:cSld>
  <p:clrMapOvr>
    <a:masterClrMapping/>
  </p:clrMapOvr>
  <mc:AlternateContent xmlns:mc="http://schemas.openxmlformats.org/markup-compatibility/2006" xmlns:p14="http://schemas.microsoft.com/office/powerpoint/2010/main">
    <mc:Choice Requires="p14">
      <p:transition spd="slow" p14:dur="2000" advTm="12391"/>
    </mc:Choice>
    <mc:Fallback xmlns="">
      <p:transition spd="slow" advTm="12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E33F0-C4C7-D907-EAD0-14D99C61F64F}"/>
              </a:ext>
            </a:extLst>
          </p:cNvPr>
          <p:cNvSpPr>
            <a:spLocks noGrp="1"/>
          </p:cNvSpPr>
          <p:nvPr>
            <p:ph type="title"/>
          </p:nvPr>
        </p:nvSpPr>
        <p:spPr/>
        <p:txBody>
          <a:bodyPr/>
          <a:lstStyle/>
          <a:p>
            <a:r>
              <a:rPr lang="en-US" dirty="0"/>
              <a:t>Issue written warning</a:t>
            </a:r>
          </a:p>
        </p:txBody>
      </p:sp>
      <p:pic>
        <p:nvPicPr>
          <p:cNvPr id="5" name="Content Placeholder 4" descr="A screenshot of a computer program&#10;&#10;Description automatically generated">
            <a:extLst>
              <a:ext uri="{FF2B5EF4-FFF2-40B4-BE49-F238E27FC236}">
                <a16:creationId xmlns:a16="http://schemas.microsoft.com/office/drawing/2014/main" id="{C4719060-A3DB-CD09-3143-F29744878B4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02875" y="1876425"/>
            <a:ext cx="8384168" cy="4981575"/>
          </a:xfrm>
        </p:spPr>
      </p:pic>
      <p:pic>
        <p:nvPicPr>
          <p:cNvPr id="32" name="Audio 31">
            <a:hlinkClick r:id="" action="ppaction://media"/>
            <a:extLst>
              <a:ext uri="{FF2B5EF4-FFF2-40B4-BE49-F238E27FC236}">
                <a16:creationId xmlns:a16="http://schemas.microsoft.com/office/drawing/2014/main" id="{60313A34-F926-93EB-0A2B-C36EB549460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42408051"/>
      </p:ext>
    </p:extLst>
  </p:cSld>
  <p:clrMapOvr>
    <a:masterClrMapping/>
  </p:clrMapOvr>
  <mc:AlternateContent xmlns:mc="http://schemas.openxmlformats.org/markup-compatibility/2006" xmlns:p14="http://schemas.microsoft.com/office/powerpoint/2010/main">
    <mc:Choice Requires="p14">
      <p:transition spd="slow" p14:dur="2000" advTm="10780"/>
    </mc:Choice>
    <mc:Fallback xmlns="">
      <p:transition spd="slow" advTm="10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279EA-013B-F28F-F2ED-EBAD96E46E17}"/>
              </a:ext>
            </a:extLst>
          </p:cNvPr>
          <p:cNvSpPr>
            <a:spLocks noGrp="1"/>
          </p:cNvSpPr>
          <p:nvPr>
            <p:ph type="title"/>
          </p:nvPr>
        </p:nvSpPr>
        <p:spPr/>
        <p:txBody>
          <a:bodyPr/>
          <a:lstStyle/>
          <a:p>
            <a:endParaRPr lang="en-US"/>
          </a:p>
        </p:txBody>
      </p:sp>
      <p:pic>
        <p:nvPicPr>
          <p:cNvPr id="9" name="Content Placeholder 8" descr="A screenshot of a document&#10;&#10;Description automatically generated">
            <a:extLst>
              <a:ext uri="{FF2B5EF4-FFF2-40B4-BE49-F238E27FC236}">
                <a16:creationId xmlns:a16="http://schemas.microsoft.com/office/drawing/2014/main" id="{0CD4D3D9-08DD-EEE0-4197-C32935D6A6B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573741" y="159776"/>
            <a:ext cx="5042435" cy="6538447"/>
          </a:xfrm>
        </p:spPr>
      </p:pic>
      <p:pic>
        <p:nvPicPr>
          <p:cNvPr id="18" name="Audio 17">
            <a:hlinkClick r:id="" action="ppaction://media"/>
            <a:extLst>
              <a:ext uri="{FF2B5EF4-FFF2-40B4-BE49-F238E27FC236}">
                <a16:creationId xmlns:a16="http://schemas.microsoft.com/office/drawing/2014/main" id="{F039ADBC-9E77-780C-5845-17648246B52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96430177"/>
      </p:ext>
    </p:extLst>
  </p:cSld>
  <p:clrMapOvr>
    <a:masterClrMapping/>
  </p:clrMapOvr>
  <mc:AlternateContent xmlns:mc="http://schemas.openxmlformats.org/markup-compatibility/2006">
    <mc:Choice xmlns:p14="http://schemas.microsoft.com/office/powerpoint/2010/main" Requires="p14">
      <p:transition spd="slow" p14:dur="2000" advTm="7625"/>
    </mc:Choice>
    <mc:Fallback>
      <p:transition spd="slow" advTm="7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9DC1E3-557C-F7A5-F409-624A8E18C05E}"/>
              </a:ext>
            </a:extLst>
          </p:cNvPr>
          <p:cNvSpPr>
            <a:spLocks noGrp="1"/>
          </p:cNvSpPr>
          <p:nvPr>
            <p:ph idx="1"/>
          </p:nvPr>
        </p:nvSpPr>
        <p:spPr>
          <a:xfrm>
            <a:off x="696384" y="750889"/>
            <a:ext cx="8596668" cy="3880773"/>
          </a:xfrm>
        </p:spPr>
        <p:txBody>
          <a:bodyPr>
            <a:noAutofit/>
          </a:bodyPr>
          <a:lstStyle/>
          <a:p>
            <a:pPr marL="0" indent="0" algn="ctr">
              <a:buNone/>
            </a:pPr>
            <a:r>
              <a:rPr lang="en-US" sz="2400" dirty="0"/>
              <a:t>South Miami is widely recognized for its</a:t>
            </a:r>
            <a:r>
              <a:rPr lang="en-US" sz="2400" b="0" i="0" dirty="0">
                <a:solidFill>
                  <a:srgbClr val="374151"/>
                </a:solidFill>
                <a:effectLst/>
              </a:rPr>
              <a:t> essence of a cozy hometown, where neighbors know each other by name. </a:t>
            </a:r>
            <a:endParaRPr lang="en-US" sz="2400" dirty="0">
              <a:solidFill>
                <a:srgbClr val="374151"/>
              </a:solidFill>
            </a:endParaRPr>
          </a:p>
          <a:p>
            <a:pPr marL="0" indent="0" algn="ctr">
              <a:buNone/>
            </a:pPr>
            <a:endParaRPr lang="en-US" sz="2400" dirty="0">
              <a:solidFill>
                <a:srgbClr val="374151"/>
              </a:solidFill>
            </a:endParaRPr>
          </a:p>
          <a:p>
            <a:pPr marL="0" indent="0" algn="ctr">
              <a:buNone/>
            </a:pPr>
            <a:r>
              <a:rPr lang="en-US" sz="2400" dirty="0">
                <a:solidFill>
                  <a:srgbClr val="374151"/>
                </a:solidFill>
              </a:rPr>
              <a:t>Recently, there has been an increase of unhoused persons who’s names the community does not know. </a:t>
            </a:r>
          </a:p>
          <a:p>
            <a:pPr marL="0" indent="0" algn="ctr">
              <a:buNone/>
            </a:pPr>
            <a:endParaRPr lang="en-US" sz="2400" dirty="0">
              <a:solidFill>
                <a:srgbClr val="374151"/>
              </a:solidFill>
            </a:endParaRPr>
          </a:p>
          <a:p>
            <a:pPr marL="0" indent="0" algn="ctr">
              <a:buNone/>
            </a:pPr>
            <a:r>
              <a:rPr lang="en-US" sz="2400" dirty="0">
                <a:solidFill>
                  <a:srgbClr val="374151"/>
                </a:solidFill>
              </a:rPr>
              <a:t>Residents and business owners alike have expressed much concern for the physical and mental safety of the displaced individuals.</a:t>
            </a:r>
          </a:p>
          <a:p>
            <a:pPr marL="0" indent="0" algn="ctr">
              <a:buNone/>
            </a:pPr>
            <a:endParaRPr lang="en-US" sz="2400" dirty="0">
              <a:solidFill>
                <a:srgbClr val="374151"/>
              </a:solidFill>
            </a:endParaRPr>
          </a:p>
          <a:p>
            <a:pPr marL="0" indent="0" algn="ctr">
              <a:buNone/>
            </a:pPr>
            <a:r>
              <a:rPr lang="en-US" sz="2400" dirty="0">
                <a:solidFill>
                  <a:srgbClr val="374151"/>
                </a:solidFill>
              </a:rPr>
              <a:t>As a result, the City of South Miami has implemented a new camping ordinance, to continue the tradition of being the City of Pleasant Living</a:t>
            </a:r>
          </a:p>
        </p:txBody>
      </p:sp>
      <p:pic>
        <p:nvPicPr>
          <p:cNvPr id="8" name="Audio 7">
            <a:hlinkClick r:id="" action="ppaction://media"/>
            <a:extLst>
              <a:ext uri="{FF2B5EF4-FFF2-40B4-BE49-F238E27FC236}">
                <a16:creationId xmlns:a16="http://schemas.microsoft.com/office/drawing/2014/main" id="{A11BC20A-0688-9CD6-0D03-0095EB11BC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969729"/>
      </p:ext>
    </p:extLst>
  </p:cSld>
  <p:clrMapOvr>
    <a:masterClrMapping/>
  </p:clrMapOvr>
  <mc:AlternateContent xmlns:mc="http://schemas.openxmlformats.org/markup-compatibility/2006" xmlns:p14="http://schemas.microsoft.com/office/powerpoint/2010/main">
    <mc:Choice Requires="p14">
      <p:transition spd="slow" p14:dur="2000" advTm="34300"/>
    </mc:Choice>
    <mc:Fallback xmlns="">
      <p:transition spd="slow" advTm="3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AABD-4920-C3C9-69CA-B38DABD470BD}"/>
              </a:ext>
            </a:extLst>
          </p:cNvPr>
          <p:cNvSpPr>
            <a:spLocks noGrp="1"/>
          </p:cNvSpPr>
          <p:nvPr>
            <p:ph type="title"/>
          </p:nvPr>
        </p:nvSpPr>
        <p:spPr/>
        <p:txBody>
          <a:bodyPr/>
          <a:lstStyle/>
          <a:p>
            <a:r>
              <a:rPr lang="en-US" dirty="0"/>
              <a:t>Following up</a:t>
            </a:r>
          </a:p>
        </p:txBody>
      </p:sp>
      <p:sp>
        <p:nvSpPr>
          <p:cNvPr id="3" name="Content Placeholder 2">
            <a:extLst>
              <a:ext uri="{FF2B5EF4-FFF2-40B4-BE49-F238E27FC236}">
                <a16:creationId xmlns:a16="http://schemas.microsoft.com/office/drawing/2014/main" id="{4BE872E2-77C9-0E02-926D-C2DC476557D2}"/>
              </a:ext>
            </a:extLst>
          </p:cNvPr>
          <p:cNvSpPr>
            <a:spLocks noGrp="1"/>
          </p:cNvSpPr>
          <p:nvPr>
            <p:ph idx="1"/>
          </p:nvPr>
        </p:nvSpPr>
        <p:spPr/>
        <p:txBody>
          <a:bodyPr/>
          <a:lstStyle/>
          <a:p>
            <a:pPr algn="just"/>
            <a:endParaRPr lang="en-US" dirty="0"/>
          </a:p>
          <a:p>
            <a:pPr algn="just"/>
            <a:r>
              <a:rPr lang="en-US" dirty="0"/>
              <a:t>Should the unhoused person accept assistance, notification must be provided to the SMPD Community Affairs Officer. </a:t>
            </a:r>
          </a:p>
          <a:p>
            <a:pPr lvl="1" algn="just"/>
            <a:r>
              <a:rPr lang="en-US" dirty="0"/>
              <a:t>Notification is completed via email; detailing the information documented in the field interview card.</a:t>
            </a:r>
          </a:p>
          <a:p>
            <a:pPr algn="just"/>
            <a:r>
              <a:rPr lang="en-US" dirty="0"/>
              <a:t>The Community Affairs Officer is the liaison for:</a:t>
            </a:r>
          </a:p>
          <a:p>
            <a:pPr lvl="1" algn="just"/>
            <a:r>
              <a:rPr lang="en-US" dirty="0"/>
              <a:t> South Miami’s partnering nonprofit organization, Miami Recovery Project</a:t>
            </a:r>
          </a:p>
          <a:p>
            <a:pPr lvl="1" algn="just"/>
            <a:r>
              <a:rPr lang="en-US" dirty="0"/>
              <a:t>South Miami’s reserved spaces within Camillus house</a:t>
            </a:r>
          </a:p>
          <a:p>
            <a:pPr lvl="1" algn="just"/>
            <a:r>
              <a:rPr lang="en-US" dirty="0"/>
              <a:t>Homeless shelter’s allowing admissions through homeless trust</a:t>
            </a:r>
          </a:p>
        </p:txBody>
      </p:sp>
      <p:pic>
        <p:nvPicPr>
          <p:cNvPr id="6" name="Audio 5">
            <a:hlinkClick r:id="" action="ppaction://media"/>
            <a:extLst>
              <a:ext uri="{FF2B5EF4-FFF2-40B4-BE49-F238E27FC236}">
                <a16:creationId xmlns:a16="http://schemas.microsoft.com/office/drawing/2014/main" id="{D3212CF8-03A4-3D93-73A1-16AE847BA8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63557772"/>
      </p:ext>
    </p:extLst>
  </p:cSld>
  <p:clrMapOvr>
    <a:masterClrMapping/>
  </p:clrMapOvr>
  <mc:AlternateContent xmlns:mc="http://schemas.openxmlformats.org/markup-compatibility/2006" xmlns:p14="http://schemas.microsoft.com/office/powerpoint/2010/main">
    <mc:Choice Requires="p14">
      <p:transition spd="slow" p14:dur="2000" advTm="34900"/>
    </mc:Choice>
    <mc:Fallback xmlns="">
      <p:transition spd="slow" advTm="34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EC0DA-1A80-209E-A13C-9225DBB956D3}"/>
              </a:ext>
            </a:extLst>
          </p:cNvPr>
          <p:cNvSpPr>
            <a:spLocks noGrp="1"/>
          </p:cNvSpPr>
          <p:nvPr>
            <p:ph type="title"/>
          </p:nvPr>
        </p:nvSpPr>
        <p:spPr/>
        <p:txBody>
          <a:bodyPr/>
          <a:lstStyle/>
          <a:p>
            <a:r>
              <a:rPr lang="en-US" dirty="0"/>
              <a:t>Following up</a:t>
            </a:r>
          </a:p>
        </p:txBody>
      </p:sp>
      <p:sp>
        <p:nvSpPr>
          <p:cNvPr id="3" name="Content Placeholder 2">
            <a:extLst>
              <a:ext uri="{FF2B5EF4-FFF2-40B4-BE49-F238E27FC236}">
                <a16:creationId xmlns:a16="http://schemas.microsoft.com/office/drawing/2014/main" id="{81181F77-150E-8F81-3217-C0A892796151}"/>
              </a:ext>
            </a:extLst>
          </p:cNvPr>
          <p:cNvSpPr>
            <a:spLocks noGrp="1"/>
          </p:cNvSpPr>
          <p:nvPr>
            <p:ph idx="1"/>
          </p:nvPr>
        </p:nvSpPr>
        <p:spPr/>
        <p:txBody>
          <a:bodyPr/>
          <a:lstStyle/>
          <a:p>
            <a:r>
              <a:rPr lang="en-US" dirty="0"/>
              <a:t>The ordinance states proof of acceptance of assistance should be documented through the Homeless Management System.</a:t>
            </a:r>
          </a:p>
          <a:p>
            <a:r>
              <a:rPr lang="en-US" dirty="0"/>
              <a:t>SMPD does not have access to this system.</a:t>
            </a:r>
          </a:p>
          <a:p>
            <a:r>
              <a:rPr lang="en-US" dirty="0"/>
              <a:t>Miami Recovery Project, as SMPD’s partner, is the point of contact for information from the Homeless Management System</a:t>
            </a:r>
          </a:p>
          <a:p>
            <a:r>
              <a:rPr lang="en-US" dirty="0"/>
              <a:t>The Community Affairs Officer shall utilize information provided via email to forward to Miami Recovery Project for the verification of assistance status. </a:t>
            </a:r>
          </a:p>
        </p:txBody>
      </p:sp>
      <p:pic>
        <p:nvPicPr>
          <p:cNvPr id="6" name="Audio 5">
            <a:hlinkClick r:id="" action="ppaction://media"/>
            <a:extLst>
              <a:ext uri="{FF2B5EF4-FFF2-40B4-BE49-F238E27FC236}">
                <a16:creationId xmlns:a16="http://schemas.microsoft.com/office/drawing/2014/main" id="{C724C01C-7744-65F4-A002-1902F6BAE9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69778051"/>
      </p:ext>
    </p:extLst>
  </p:cSld>
  <p:clrMapOvr>
    <a:masterClrMapping/>
  </p:clrMapOvr>
  <mc:AlternateContent xmlns:mc="http://schemas.openxmlformats.org/markup-compatibility/2006" xmlns:p14="http://schemas.microsoft.com/office/powerpoint/2010/main">
    <mc:Choice Requires="p14">
      <p:transition spd="slow" p14:dur="2000" advTm="34077"/>
    </mc:Choice>
    <mc:Fallback xmlns="">
      <p:transition spd="slow" advTm="34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959BC-40A8-F987-78DF-A6989BA53FC7}"/>
              </a:ext>
            </a:extLst>
          </p:cNvPr>
          <p:cNvSpPr>
            <a:spLocks noGrp="1"/>
          </p:cNvSpPr>
          <p:nvPr>
            <p:ph type="title"/>
          </p:nvPr>
        </p:nvSpPr>
        <p:spPr/>
        <p:txBody>
          <a:bodyPr/>
          <a:lstStyle/>
          <a:p>
            <a:pPr algn="ctr"/>
            <a:r>
              <a:rPr lang="en-US" dirty="0">
                <a:latin typeface="Corbel" panose="020B0503020204020204" pitchFamily="34" charset="0"/>
              </a:rPr>
              <a:t>Miami Recovery Project</a:t>
            </a:r>
          </a:p>
        </p:txBody>
      </p:sp>
      <p:sp>
        <p:nvSpPr>
          <p:cNvPr id="3" name="Content Placeholder 2">
            <a:extLst>
              <a:ext uri="{FF2B5EF4-FFF2-40B4-BE49-F238E27FC236}">
                <a16:creationId xmlns:a16="http://schemas.microsoft.com/office/drawing/2014/main" id="{58807461-1AA9-A636-9866-D0ACEE454B16}"/>
              </a:ext>
            </a:extLst>
          </p:cNvPr>
          <p:cNvSpPr>
            <a:spLocks noGrp="1"/>
          </p:cNvSpPr>
          <p:nvPr>
            <p:ph idx="1"/>
          </p:nvPr>
        </p:nvSpPr>
        <p:spPr/>
        <p:txBody>
          <a:bodyPr/>
          <a:lstStyle/>
          <a:p>
            <a:r>
              <a:rPr lang="en-US" dirty="0">
                <a:latin typeface="Corbel" panose="020B0503020204020204" pitchFamily="34" charset="0"/>
              </a:rPr>
              <a:t>The City of South Miami has partnered with the nonprofit organization to have an outreach team and case worker accessible for individuals who are in need of assistance.</a:t>
            </a:r>
          </a:p>
          <a:p>
            <a:r>
              <a:rPr lang="en-US" dirty="0">
                <a:latin typeface="Corbel" panose="020B0503020204020204" pitchFamily="34" charset="0"/>
              </a:rPr>
              <a:t>The organization provides services such as :</a:t>
            </a:r>
          </a:p>
          <a:p>
            <a:pPr lvl="1"/>
            <a:r>
              <a:rPr lang="en-US" dirty="0">
                <a:latin typeface="Corbel" panose="020B0503020204020204" pitchFamily="34" charset="0"/>
              </a:rPr>
              <a:t>Co-response with first responders</a:t>
            </a:r>
          </a:p>
          <a:p>
            <a:pPr lvl="1"/>
            <a:r>
              <a:rPr lang="en-US" dirty="0">
                <a:latin typeface="Corbel" panose="020B0503020204020204" pitchFamily="34" charset="0"/>
              </a:rPr>
              <a:t>Certified event interventionalist</a:t>
            </a:r>
          </a:p>
          <a:p>
            <a:pPr lvl="1"/>
            <a:r>
              <a:rPr lang="en-US" dirty="0">
                <a:latin typeface="Corbel" panose="020B0503020204020204" pitchFamily="34" charset="0"/>
              </a:rPr>
              <a:t>Veteran crisis intervention</a:t>
            </a:r>
          </a:p>
          <a:p>
            <a:pPr lvl="1"/>
            <a:r>
              <a:rPr lang="en-US" dirty="0">
                <a:latin typeface="Corbel" panose="020B0503020204020204" pitchFamily="34" charset="0"/>
              </a:rPr>
              <a:t>License clinician</a:t>
            </a:r>
          </a:p>
          <a:p>
            <a:pPr lvl="1"/>
            <a:r>
              <a:rPr lang="en-US" dirty="0">
                <a:latin typeface="Corbel" panose="020B0503020204020204" pitchFamily="34" charset="0"/>
              </a:rPr>
              <a:t>Overdose prevention</a:t>
            </a:r>
          </a:p>
          <a:p>
            <a:pPr lvl="1"/>
            <a:r>
              <a:rPr lang="en-US" dirty="0">
                <a:latin typeface="Corbel" panose="020B0503020204020204" pitchFamily="34" charset="0"/>
              </a:rPr>
              <a:t>Groups &amp; meetings</a:t>
            </a:r>
          </a:p>
          <a:p>
            <a:pPr lvl="1"/>
            <a:r>
              <a:rPr lang="en-US" dirty="0">
                <a:latin typeface="Corbel" panose="020B0503020204020204" pitchFamily="34" charset="0"/>
              </a:rPr>
              <a:t>Treatment resources</a:t>
            </a:r>
          </a:p>
          <a:p>
            <a:pPr lvl="1"/>
            <a:r>
              <a:rPr lang="en-US" dirty="0">
                <a:latin typeface="Corbel" panose="020B0503020204020204" pitchFamily="34" charset="0"/>
              </a:rPr>
              <a:t>Peer support services</a:t>
            </a:r>
          </a:p>
          <a:p>
            <a:pPr lvl="1"/>
            <a:r>
              <a:rPr lang="en-US" dirty="0">
                <a:latin typeface="Corbel" panose="020B0503020204020204" pitchFamily="34" charset="0"/>
              </a:rPr>
              <a:t>Homeless outreach team</a:t>
            </a:r>
          </a:p>
        </p:txBody>
      </p:sp>
      <p:pic>
        <p:nvPicPr>
          <p:cNvPr id="47" name="Picture 46" descr="A logo with a palm tree&#10;&#10;Description automatically generated">
            <a:extLst>
              <a:ext uri="{FF2B5EF4-FFF2-40B4-BE49-F238E27FC236}">
                <a16:creationId xmlns:a16="http://schemas.microsoft.com/office/drawing/2014/main" id="{A04A5419-9848-CAC5-5945-B77CCF999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9657" y="365760"/>
            <a:ext cx="1835150" cy="1136650"/>
          </a:xfrm>
          <a:prstGeom prst="rect">
            <a:avLst/>
          </a:prstGeom>
        </p:spPr>
      </p:pic>
      <p:pic>
        <p:nvPicPr>
          <p:cNvPr id="63" name="Audio 62">
            <a:hlinkClick r:id="" action="ppaction://media"/>
            <a:extLst>
              <a:ext uri="{FF2B5EF4-FFF2-40B4-BE49-F238E27FC236}">
                <a16:creationId xmlns:a16="http://schemas.microsoft.com/office/drawing/2014/main" id="{6D8239A6-F782-2B8F-E030-DA563DA0F4D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77389364"/>
      </p:ext>
    </p:extLst>
  </p:cSld>
  <p:clrMapOvr>
    <a:masterClrMapping/>
  </p:clrMapOvr>
  <mc:AlternateContent xmlns:mc="http://schemas.openxmlformats.org/markup-compatibility/2006" xmlns:p14="http://schemas.microsoft.com/office/powerpoint/2010/main">
    <mc:Choice Requires="p14">
      <p:transition spd="slow" p14:dur="2000" advTm="37337"/>
    </mc:Choice>
    <mc:Fallback xmlns="">
      <p:transition spd="slow" advTm="37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7E13F-2DC1-743C-F58A-1DFD77AC4E1C}"/>
              </a:ext>
            </a:extLst>
          </p:cNvPr>
          <p:cNvSpPr>
            <a:spLocks noGrp="1"/>
          </p:cNvSpPr>
          <p:nvPr>
            <p:ph type="title"/>
          </p:nvPr>
        </p:nvSpPr>
        <p:spPr/>
        <p:txBody>
          <a:bodyPr/>
          <a:lstStyle/>
          <a:p>
            <a:pPr algn="ctr"/>
            <a:r>
              <a:rPr lang="en-US" dirty="0"/>
              <a:t>Camillus House</a:t>
            </a:r>
          </a:p>
        </p:txBody>
      </p:sp>
      <p:sp>
        <p:nvSpPr>
          <p:cNvPr id="3" name="Content Placeholder 2">
            <a:extLst>
              <a:ext uri="{FF2B5EF4-FFF2-40B4-BE49-F238E27FC236}">
                <a16:creationId xmlns:a16="http://schemas.microsoft.com/office/drawing/2014/main" id="{522FAF4D-6B23-E122-03B6-0EB919678746}"/>
              </a:ext>
            </a:extLst>
          </p:cNvPr>
          <p:cNvSpPr>
            <a:spLocks noGrp="1"/>
          </p:cNvSpPr>
          <p:nvPr>
            <p:ph idx="1"/>
          </p:nvPr>
        </p:nvSpPr>
        <p:spPr/>
        <p:txBody>
          <a:bodyPr/>
          <a:lstStyle/>
          <a:p>
            <a:r>
              <a:rPr lang="en-US" dirty="0"/>
              <a:t>The City of South Miami has three reserved beds within the shelter</a:t>
            </a:r>
          </a:p>
          <a:p>
            <a:r>
              <a:rPr lang="en-US" dirty="0"/>
              <a:t>The nonprofit organization provides services such as:</a:t>
            </a:r>
          </a:p>
          <a:p>
            <a:pPr lvl="1"/>
            <a:r>
              <a:rPr lang="en-US" dirty="0"/>
              <a:t>A free meal (no need to be a resident of the shelter)</a:t>
            </a:r>
          </a:p>
          <a:p>
            <a:pPr lvl="1"/>
            <a:r>
              <a:rPr lang="en-US" dirty="0"/>
              <a:t>A place to bathe (no need to be a resident of the shelter)</a:t>
            </a:r>
          </a:p>
          <a:p>
            <a:pPr lvl="1"/>
            <a:r>
              <a:rPr lang="en-US" dirty="0"/>
              <a:t>Free clothing (no need to be a resident of the shelter)</a:t>
            </a:r>
          </a:p>
          <a:p>
            <a:pPr lvl="1"/>
            <a:r>
              <a:rPr lang="en-US" dirty="0"/>
              <a:t>Case management </a:t>
            </a:r>
          </a:p>
          <a:p>
            <a:pPr lvl="1"/>
            <a:r>
              <a:rPr lang="en-US" dirty="0"/>
              <a:t>Housing programs</a:t>
            </a:r>
          </a:p>
          <a:p>
            <a:pPr lvl="1"/>
            <a:r>
              <a:rPr lang="en-US" dirty="0"/>
              <a:t>Workforce development</a:t>
            </a:r>
          </a:p>
          <a:p>
            <a:pPr lvl="1"/>
            <a:r>
              <a:rPr lang="en-US" dirty="0"/>
              <a:t>Mental health program</a:t>
            </a:r>
          </a:p>
          <a:p>
            <a:pPr lvl="1"/>
            <a:r>
              <a:rPr lang="en-US" dirty="0"/>
              <a:t>Substance abuse treatment</a:t>
            </a:r>
          </a:p>
          <a:p>
            <a:pPr lvl="1"/>
            <a:endParaRPr lang="en-US" dirty="0"/>
          </a:p>
        </p:txBody>
      </p:sp>
      <p:pic>
        <p:nvPicPr>
          <p:cNvPr id="40" name="Audio 39">
            <a:hlinkClick r:id="" action="ppaction://media"/>
            <a:extLst>
              <a:ext uri="{FF2B5EF4-FFF2-40B4-BE49-F238E27FC236}">
                <a16:creationId xmlns:a16="http://schemas.microsoft.com/office/drawing/2014/main" id="{504B28C0-19F7-AA23-2418-A32A223644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pic>
        <p:nvPicPr>
          <p:cNvPr id="27" name="Picture 26" descr="A logo for a company&#10;&#10;Description automatically generated">
            <a:extLst>
              <a:ext uri="{FF2B5EF4-FFF2-40B4-BE49-F238E27FC236}">
                <a16:creationId xmlns:a16="http://schemas.microsoft.com/office/drawing/2014/main" id="{952E4338-56B7-CAE1-95C2-B884013055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2404" y="228282"/>
            <a:ext cx="2768600" cy="1035050"/>
          </a:xfrm>
          <a:prstGeom prst="rect">
            <a:avLst/>
          </a:prstGeom>
        </p:spPr>
      </p:pic>
    </p:spTree>
    <p:extLst>
      <p:ext uri="{BB962C8B-B14F-4D97-AF65-F5344CB8AC3E}">
        <p14:creationId xmlns:p14="http://schemas.microsoft.com/office/powerpoint/2010/main" val="2089088961"/>
      </p:ext>
    </p:extLst>
  </p:cSld>
  <p:clrMapOvr>
    <a:masterClrMapping/>
  </p:clrMapOvr>
  <mc:AlternateContent xmlns:mc="http://schemas.openxmlformats.org/markup-compatibility/2006" xmlns:p14="http://schemas.microsoft.com/office/powerpoint/2010/main">
    <mc:Choice Requires="p14">
      <p:transition spd="slow" p14:dur="2000" advTm="29610"/>
    </mc:Choice>
    <mc:Fallback xmlns="">
      <p:transition spd="slow" advTm="29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74EC-ED1C-2578-435F-E39860FD3249}"/>
              </a:ext>
            </a:extLst>
          </p:cNvPr>
          <p:cNvSpPr>
            <a:spLocks noGrp="1"/>
          </p:cNvSpPr>
          <p:nvPr>
            <p:ph type="title"/>
          </p:nvPr>
        </p:nvSpPr>
        <p:spPr/>
        <p:txBody>
          <a:bodyPr/>
          <a:lstStyle/>
          <a:p>
            <a:pPr algn="ctr"/>
            <a:r>
              <a:rPr lang="en-US" dirty="0">
                <a:latin typeface="Corbel" panose="020B0503020204020204" pitchFamily="34" charset="0"/>
              </a:rPr>
              <a:t>NAMI</a:t>
            </a:r>
            <a:br>
              <a:rPr lang="en-US" sz="2800" dirty="0">
                <a:latin typeface="Corbel" panose="020B0503020204020204" pitchFamily="34" charset="0"/>
              </a:rPr>
            </a:br>
            <a:r>
              <a:rPr lang="en-US" sz="2800" dirty="0">
                <a:latin typeface="Corbel" panose="020B0503020204020204" pitchFamily="34" charset="0"/>
              </a:rPr>
              <a:t>National Alliance on Mental Illness</a:t>
            </a:r>
          </a:p>
        </p:txBody>
      </p:sp>
      <p:sp>
        <p:nvSpPr>
          <p:cNvPr id="3" name="Content Placeholder 2">
            <a:extLst>
              <a:ext uri="{FF2B5EF4-FFF2-40B4-BE49-F238E27FC236}">
                <a16:creationId xmlns:a16="http://schemas.microsoft.com/office/drawing/2014/main" id="{C29BFB27-FEE0-7EAA-1886-D8F9C6783B44}"/>
              </a:ext>
            </a:extLst>
          </p:cNvPr>
          <p:cNvSpPr>
            <a:spLocks noGrp="1"/>
          </p:cNvSpPr>
          <p:nvPr>
            <p:ph idx="1"/>
          </p:nvPr>
        </p:nvSpPr>
        <p:spPr/>
        <p:txBody>
          <a:bodyPr/>
          <a:lstStyle/>
          <a:p>
            <a:r>
              <a:rPr lang="en-US" dirty="0">
                <a:latin typeface="Corbel" panose="020B0503020204020204" pitchFamily="34" charset="0"/>
              </a:rPr>
              <a:t>Nonprofit organization that provides services such as:</a:t>
            </a:r>
          </a:p>
          <a:p>
            <a:pPr lvl="1"/>
            <a:r>
              <a:rPr lang="en-US" dirty="0">
                <a:latin typeface="Corbel" panose="020B0503020204020204" pitchFamily="34" charset="0"/>
              </a:rPr>
              <a:t>Mental health educational programs</a:t>
            </a:r>
          </a:p>
          <a:p>
            <a:pPr lvl="1"/>
            <a:r>
              <a:rPr lang="en-US" dirty="0">
                <a:latin typeface="Corbel" panose="020B0503020204020204" pitchFamily="34" charset="0"/>
              </a:rPr>
              <a:t>Support groups</a:t>
            </a:r>
          </a:p>
          <a:p>
            <a:pPr lvl="1"/>
            <a:r>
              <a:rPr lang="en-US" dirty="0">
                <a:latin typeface="Corbel" panose="020B0503020204020204" pitchFamily="34" charset="0"/>
              </a:rPr>
              <a:t>Toll free hotline</a:t>
            </a:r>
          </a:p>
          <a:p>
            <a:pPr lvl="1"/>
            <a:r>
              <a:rPr lang="en-US" dirty="0">
                <a:latin typeface="Corbel" panose="020B0503020204020204" pitchFamily="34" charset="0"/>
              </a:rPr>
              <a:t>Online discussion groups</a:t>
            </a:r>
          </a:p>
          <a:p>
            <a:endParaRPr lang="en-US" dirty="0">
              <a:latin typeface="Corbel" panose="020B0503020204020204" pitchFamily="34" charset="0"/>
            </a:endParaRPr>
          </a:p>
          <a:p>
            <a:pPr marL="0" indent="0" algn="r">
              <a:buNone/>
            </a:pPr>
            <a:r>
              <a:rPr lang="en-US" dirty="0">
                <a:latin typeface="Corbel" panose="020B0503020204020204" pitchFamily="34" charset="0"/>
              </a:rPr>
              <a:t>https://www.nami.org/home</a:t>
            </a:r>
          </a:p>
        </p:txBody>
      </p:sp>
      <p:pic>
        <p:nvPicPr>
          <p:cNvPr id="8" name="Picture 7" descr="A blue and white logo&#10;&#10;Description automatically generated">
            <a:extLst>
              <a:ext uri="{FF2B5EF4-FFF2-40B4-BE49-F238E27FC236}">
                <a16:creationId xmlns:a16="http://schemas.microsoft.com/office/drawing/2014/main" id="{D10468EA-3C40-94F5-4B5F-7E393C874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250" y="170763"/>
            <a:ext cx="2141982" cy="923025"/>
          </a:xfrm>
          <a:prstGeom prst="rect">
            <a:avLst/>
          </a:prstGeom>
        </p:spPr>
      </p:pic>
      <p:pic>
        <p:nvPicPr>
          <p:cNvPr id="44" name="Audio 43">
            <a:hlinkClick r:id="" action="ppaction://media"/>
            <a:extLst>
              <a:ext uri="{FF2B5EF4-FFF2-40B4-BE49-F238E27FC236}">
                <a16:creationId xmlns:a16="http://schemas.microsoft.com/office/drawing/2014/main" id="{138374DB-E02D-4284-C651-D34E2337212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21746454"/>
      </p:ext>
    </p:extLst>
  </p:cSld>
  <p:clrMapOvr>
    <a:masterClrMapping/>
  </p:clrMapOvr>
  <mc:AlternateContent xmlns:mc="http://schemas.openxmlformats.org/markup-compatibility/2006" xmlns:p14="http://schemas.microsoft.com/office/powerpoint/2010/main">
    <mc:Choice Requires="p14">
      <p:transition spd="slow" p14:dur="2000" advTm="17256"/>
    </mc:Choice>
    <mc:Fallback xmlns="">
      <p:transition spd="slow" advTm="17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40452-9715-36EE-4DB1-C218FC4DC053}"/>
              </a:ext>
            </a:extLst>
          </p:cNvPr>
          <p:cNvSpPr>
            <a:spLocks noGrp="1"/>
          </p:cNvSpPr>
          <p:nvPr>
            <p:ph type="title"/>
          </p:nvPr>
        </p:nvSpPr>
        <p:spPr/>
        <p:txBody>
          <a:bodyPr/>
          <a:lstStyle/>
          <a:p>
            <a:pPr algn="ctr"/>
            <a:r>
              <a:rPr lang="en-US" dirty="0">
                <a:latin typeface="Corbel" panose="020B0503020204020204" pitchFamily="34" charset="0"/>
              </a:rPr>
              <a:t>Hermanos De La Calle</a:t>
            </a:r>
          </a:p>
        </p:txBody>
      </p:sp>
      <p:sp>
        <p:nvSpPr>
          <p:cNvPr id="3" name="Content Placeholder 2">
            <a:extLst>
              <a:ext uri="{FF2B5EF4-FFF2-40B4-BE49-F238E27FC236}">
                <a16:creationId xmlns:a16="http://schemas.microsoft.com/office/drawing/2014/main" id="{ECE9D368-66FF-E302-5F67-B8D6EDCA1EC0}"/>
              </a:ext>
            </a:extLst>
          </p:cNvPr>
          <p:cNvSpPr>
            <a:spLocks noGrp="1"/>
          </p:cNvSpPr>
          <p:nvPr>
            <p:ph idx="1"/>
          </p:nvPr>
        </p:nvSpPr>
        <p:spPr/>
        <p:txBody>
          <a:bodyPr/>
          <a:lstStyle/>
          <a:p>
            <a:r>
              <a:rPr lang="en-US" dirty="0">
                <a:latin typeface="Corbel" panose="020B0503020204020204" pitchFamily="34" charset="0"/>
              </a:rPr>
              <a:t>Nonprofit organization that provides services such as:</a:t>
            </a:r>
          </a:p>
          <a:p>
            <a:pPr lvl="1"/>
            <a:r>
              <a:rPr lang="en-US" dirty="0">
                <a:latin typeface="Corbel" panose="020B0503020204020204" pitchFamily="34" charset="0"/>
              </a:rPr>
              <a:t>Outreach</a:t>
            </a:r>
          </a:p>
          <a:p>
            <a:pPr lvl="1"/>
            <a:r>
              <a:rPr lang="en-US" dirty="0">
                <a:latin typeface="Corbel" panose="020B0503020204020204" pitchFamily="34" charset="0"/>
              </a:rPr>
              <a:t>Relocation</a:t>
            </a:r>
          </a:p>
          <a:p>
            <a:pPr lvl="1"/>
            <a:r>
              <a:rPr lang="en-US" dirty="0">
                <a:latin typeface="Corbel" panose="020B0503020204020204" pitchFamily="34" charset="0"/>
              </a:rPr>
              <a:t>Housing</a:t>
            </a:r>
          </a:p>
          <a:p>
            <a:pPr lvl="1"/>
            <a:r>
              <a:rPr lang="en-US" dirty="0">
                <a:latin typeface="Corbel" panose="020B0503020204020204" pitchFamily="34" charset="0"/>
              </a:rPr>
              <a:t>Workshops</a:t>
            </a:r>
          </a:p>
          <a:p>
            <a:pPr lvl="1"/>
            <a:r>
              <a:rPr lang="en-US" dirty="0">
                <a:latin typeface="Corbel" panose="020B0503020204020204" pitchFamily="34" charset="0"/>
              </a:rPr>
              <a:t>Employment</a:t>
            </a:r>
          </a:p>
          <a:p>
            <a:pPr lvl="1"/>
            <a:r>
              <a:rPr lang="en-US" dirty="0">
                <a:latin typeface="Corbel" panose="020B0503020204020204" pitchFamily="34" charset="0"/>
              </a:rPr>
              <a:t>Legal services</a:t>
            </a:r>
          </a:p>
          <a:p>
            <a:pPr lvl="1"/>
            <a:r>
              <a:rPr lang="en-US" dirty="0">
                <a:latin typeface="Corbel" panose="020B0503020204020204" pitchFamily="34" charset="0"/>
              </a:rPr>
              <a:t>Case managers</a:t>
            </a:r>
          </a:p>
          <a:p>
            <a:pPr lvl="1"/>
            <a:r>
              <a:rPr lang="en-US" dirty="0">
                <a:latin typeface="Corbel" panose="020B0503020204020204" pitchFamily="34" charset="0"/>
              </a:rPr>
              <a:t>Peer brothers</a:t>
            </a:r>
          </a:p>
          <a:p>
            <a:pPr lvl="1"/>
            <a:endParaRPr lang="en-US" dirty="0">
              <a:latin typeface="Corbel" panose="020B0503020204020204" pitchFamily="34" charset="0"/>
            </a:endParaRPr>
          </a:p>
          <a:p>
            <a:pPr marL="274320" lvl="1" indent="0" algn="r">
              <a:buNone/>
            </a:pPr>
            <a:r>
              <a:rPr lang="en-US" dirty="0">
                <a:latin typeface="Corbel" panose="020B0503020204020204" pitchFamily="34" charset="0"/>
                <a:hlinkClick r:id="rId4"/>
              </a:rPr>
              <a:t>https://www.hermanosdelacalle.org/</a:t>
            </a:r>
            <a:endParaRPr lang="en-US" dirty="0">
              <a:latin typeface="Corbel" panose="020B0503020204020204" pitchFamily="34" charset="0"/>
            </a:endParaRPr>
          </a:p>
          <a:p>
            <a:pPr marL="274320" lvl="1" indent="0" algn="r">
              <a:buNone/>
            </a:pPr>
            <a:r>
              <a:rPr lang="en-US" dirty="0"/>
              <a:t> </a:t>
            </a:r>
          </a:p>
        </p:txBody>
      </p:sp>
      <p:pic>
        <p:nvPicPr>
          <p:cNvPr id="5" name="Picture 4" descr="A blue text on a white background&#10;&#10;Description automatically generated">
            <a:extLst>
              <a:ext uri="{FF2B5EF4-FFF2-40B4-BE49-F238E27FC236}">
                <a16:creationId xmlns:a16="http://schemas.microsoft.com/office/drawing/2014/main" id="{AC7291D0-7226-069E-4DA8-498BE30A5F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9291" y="228282"/>
            <a:ext cx="3175221" cy="800259"/>
          </a:xfrm>
          <a:prstGeom prst="rect">
            <a:avLst/>
          </a:prstGeom>
        </p:spPr>
      </p:pic>
      <p:pic>
        <p:nvPicPr>
          <p:cNvPr id="24" name="Audio 23">
            <a:hlinkClick r:id="" action="ppaction://media"/>
            <a:extLst>
              <a:ext uri="{FF2B5EF4-FFF2-40B4-BE49-F238E27FC236}">
                <a16:creationId xmlns:a16="http://schemas.microsoft.com/office/drawing/2014/main" id="{83BFDB78-E0D2-2028-8F66-5DABF3044FF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23783476"/>
      </p:ext>
    </p:extLst>
  </p:cSld>
  <p:clrMapOvr>
    <a:masterClrMapping/>
  </p:clrMapOvr>
  <mc:AlternateContent xmlns:mc="http://schemas.openxmlformats.org/markup-compatibility/2006" xmlns:p14="http://schemas.microsoft.com/office/powerpoint/2010/main">
    <mc:Choice Requires="p14">
      <p:transition spd="slow" p14:dur="2000" advTm="15398"/>
    </mc:Choice>
    <mc:Fallback xmlns="">
      <p:transition spd="slow" advTm="15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959BC-40A8-F987-78DF-A6989BA53FC7}"/>
              </a:ext>
            </a:extLst>
          </p:cNvPr>
          <p:cNvSpPr>
            <a:spLocks noGrp="1"/>
          </p:cNvSpPr>
          <p:nvPr>
            <p:ph type="title"/>
          </p:nvPr>
        </p:nvSpPr>
        <p:spPr/>
        <p:txBody>
          <a:bodyPr/>
          <a:lstStyle/>
          <a:p>
            <a:pPr algn="ctr"/>
            <a:r>
              <a:rPr lang="en-US" dirty="0">
                <a:latin typeface="Corbel" panose="020B0503020204020204" pitchFamily="34" charset="0"/>
              </a:rPr>
              <a:t>Chapman Partnership</a:t>
            </a:r>
          </a:p>
        </p:txBody>
      </p:sp>
      <p:sp>
        <p:nvSpPr>
          <p:cNvPr id="3" name="Content Placeholder 2">
            <a:extLst>
              <a:ext uri="{FF2B5EF4-FFF2-40B4-BE49-F238E27FC236}">
                <a16:creationId xmlns:a16="http://schemas.microsoft.com/office/drawing/2014/main" id="{58807461-1AA9-A636-9866-D0ACEE454B16}"/>
              </a:ext>
            </a:extLst>
          </p:cNvPr>
          <p:cNvSpPr>
            <a:spLocks noGrp="1"/>
          </p:cNvSpPr>
          <p:nvPr>
            <p:ph idx="1"/>
          </p:nvPr>
        </p:nvSpPr>
        <p:spPr/>
        <p:txBody>
          <a:bodyPr/>
          <a:lstStyle/>
          <a:p>
            <a:r>
              <a:rPr lang="en-US" dirty="0">
                <a:latin typeface="Corbel" panose="020B0503020204020204" pitchFamily="34" charset="0"/>
              </a:rPr>
              <a:t>Homeless shelter offering programs and services such as:</a:t>
            </a:r>
          </a:p>
          <a:p>
            <a:pPr lvl="1"/>
            <a:r>
              <a:rPr lang="en-US" dirty="0">
                <a:latin typeface="Corbel" panose="020B0503020204020204" pitchFamily="34" charset="0"/>
              </a:rPr>
              <a:t>Housing</a:t>
            </a:r>
          </a:p>
          <a:p>
            <a:pPr lvl="1"/>
            <a:r>
              <a:rPr lang="en-US" dirty="0">
                <a:latin typeface="Corbel" panose="020B0503020204020204" pitchFamily="34" charset="0"/>
              </a:rPr>
              <a:t>Workforce development</a:t>
            </a:r>
          </a:p>
          <a:p>
            <a:pPr lvl="1"/>
            <a:r>
              <a:rPr lang="en-US" dirty="0">
                <a:latin typeface="Corbel" panose="020B0503020204020204" pitchFamily="34" charset="0"/>
              </a:rPr>
              <a:t>Family resource center </a:t>
            </a:r>
          </a:p>
          <a:p>
            <a:pPr lvl="1"/>
            <a:r>
              <a:rPr lang="en-US" dirty="0">
                <a:latin typeface="Corbel" panose="020B0503020204020204" pitchFamily="34" charset="0"/>
              </a:rPr>
              <a:t>Wellness</a:t>
            </a:r>
          </a:p>
          <a:p>
            <a:pPr marL="0" indent="0">
              <a:buNone/>
            </a:pPr>
            <a:endParaRPr lang="en-US" dirty="0">
              <a:latin typeface="Corbel" panose="020B0503020204020204" pitchFamily="34" charset="0"/>
            </a:endParaRPr>
          </a:p>
          <a:p>
            <a:endParaRPr lang="en-US" dirty="0">
              <a:latin typeface="Corbel" panose="020B0503020204020204" pitchFamily="34" charset="0"/>
            </a:endParaRPr>
          </a:p>
          <a:p>
            <a:pPr marL="0" indent="0" algn="r">
              <a:buNone/>
            </a:pPr>
            <a:r>
              <a:rPr lang="en-US" dirty="0">
                <a:latin typeface="Corbel" panose="020B0503020204020204" pitchFamily="34" charset="0"/>
                <a:hlinkClick r:id="rId4"/>
              </a:rPr>
              <a:t>https://chapmanpartnership.org/</a:t>
            </a:r>
            <a:endParaRPr lang="en-US" dirty="0">
              <a:latin typeface="Corbel" panose="020B0503020204020204" pitchFamily="34" charset="0"/>
            </a:endParaRPr>
          </a:p>
          <a:p>
            <a:pPr marL="0" indent="0" algn="r">
              <a:buNone/>
            </a:pPr>
            <a:endParaRPr lang="en-US" dirty="0">
              <a:latin typeface="Corbel" panose="020B0503020204020204" pitchFamily="34" charset="0"/>
            </a:endParaRPr>
          </a:p>
        </p:txBody>
      </p:sp>
      <p:pic>
        <p:nvPicPr>
          <p:cNvPr id="5" name="Picture 4" descr="A logo of a family&#10;&#10;Description automatically generated">
            <a:extLst>
              <a:ext uri="{FF2B5EF4-FFF2-40B4-BE49-F238E27FC236}">
                <a16:creationId xmlns:a16="http://schemas.microsoft.com/office/drawing/2014/main" id="{631B3745-6E0C-DED4-05F2-3175EEA573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6800" y="365760"/>
            <a:ext cx="1476375" cy="1377950"/>
          </a:xfrm>
          <a:prstGeom prst="rect">
            <a:avLst/>
          </a:prstGeom>
        </p:spPr>
      </p:pic>
      <p:pic>
        <p:nvPicPr>
          <p:cNvPr id="16" name="Audio 15">
            <a:hlinkClick r:id="" action="ppaction://media"/>
            <a:extLst>
              <a:ext uri="{FF2B5EF4-FFF2-40B4-BE49-F238E27FC236}">
                <a16:creationId xmlns:a16="http://schemas.microsoft.com/office/drawing/2014/main" id="{01919821-8A99-A28A-B50E-A29A59AC2C8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17678351"/>
      </p:ext>
    </p:extLst>
  </p:cSld>
  <p:clrMapOvr>
    <a:masterClrMapping/>
  </p:clrMapOvr>
  <mc:AlternateContent xmlns:mc="http://schemas.openxmlformats.org/markup-compatibility/2006" xmlns:p14="http://schemas.microsoft.com/office/powerpoint/2010/main">
    <mc:Choice Requires="p14">
      <p:transition spd="slow" p14:dur="2000" advTm="13077"/>
    </mc:Choice>
    <mc:Fallback xmlns="">
      <p:transition spd="slow" advTm="13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959BC-40A8-F987-78DF-A6989BA53FC7}"/>
              </a:ext>
            </a:extLst>
          </p:cNvPr>
          <p:cNvSpPr>
            <a:spLocks noGrp="1"/>
          </p:cNvSpPr>
          <p:nvPr>
            <p:ph type="title"/>
          </p:nvPr>
        </p:nvSpPr>
        <p:spPr/>
        <p:txBody>
          <a:bodyPr/>
          <a:lstStyle/>
          <a:p>
            <a:pPr algn="ctr"/>
            <a:r>
              <a:rPr lang="en-US" dirty="0">
                <a:latin typeface="Corbel" panose="020B0503020204020204" pitchFamily="34" charset="0"/>
              </a:rPr>
              <a:t>Agape</a:t>
            </a:r>
          </a:p>
        </p:txBody>
      </p:sp>
      <p:sp>
        <p:nvSpPr>
          <p:cNvPr id="3" name="Content Placeholder 2">
            <a:extLst>
              <a:ext uri="{FF2B5EF4-FFF2-40B4-BE49-F238E27FC236}">
                <a16:creationId xmlns:a16="http://schemas.microsoft.com/office/drawing/2014/main" id="{58807461-1AA9-A636-9866-D0ACEE454B16}"/>
              </a:ext>
            </a:extLst>
          </p:cNvPr>
          <p:cNvSpPr>
            <a:spLocks noGrp="1"/>
          </p:cNvSpPr>
          <p:nvPr>
            <p:ph idx="1"/>
          </p:nvPr>
        </p:nvSpPr>
        <p:spPr/>
        <p:txBody>
          <a:bodyPr/>
          <a:lstStyle/>
          <a:p>
            <a:r>
              <a:rPr lang="en-US" dirty="0">
                <a:latin typeface="Corbel" panose="020B0503020204020204" pitchFamily="34" charset="0"/>
              </a:rPr>
              <a:t>Nonprofit organization that provides services such as:</a:t>
            </a:r>
          </a:p>
          <a:p>
            <a:pPr lvl="1"/>
            <a:r>
              <a:rPr lang="en-US" dirty="0">
                <a:latin typeface="Corbel" panose="020B0503020204020204" pitchFamily="34" charset="0"/>
              </a:rPr>
              <a:t>Community health center</a:t>
            </a:r>
          </a:p>
          <a:p>
            <a:pPr lvl="1"/>
            <a:r>
              <a:rPr lang="en-US" dirty="0">
                <a:latin typeface="Corbel" panose="020B0503020204020204" pitchFamily="34" charset="0"/>
              </a:rPr>
              <a:t>Residential inpatient treatment</a:t>
            </a:r>
          </a:p>
          <a:p>
            <a:pPr lvl="1"/>
            <a:r>
              <a:rPr lang="en-US" dirty="0">
                <a:latin typeface="Corbel" panose="020B0503020204020204" pitchFamily="34" charset="0"/>
              </a:rPr>
              <a:t>Mommy &amp; me programs</a:t>
            </a:r>
          </a:p>
          <a:p>
            <a:pPr lvl="1"/>
            <a:r>
              <a:rPr lang="en-US" dirty="0">
                <a:latin typeface="Corbel" panose="020B0503020204020204" pitchFamily="34" charset="0"/>
              </a:rPr>
              <a:t>Outpatient treatment programs</a:t>
            </a:r>
          </a:p>
          <a:p>
            <a:pPr lvl="1"/>
            <a:r>
              <a:rPr lang="en-US" dirty="0">
                <a:latin typeface="Corbel" panose="020B0503020204020204" pitchFamily="34" charset="0"/>
              </a:rPr>
              <a:t>Children of inmate programs</a:t>
            </a:r>
          </a:p>
          <a:p>
            <a:pPr lvl="1"/>
            <a:r>
              <a:rPr lang="en-US" dirty="0">
                <a:latin typeface="Corbel" panose="020B0503020204020204" pitchFamily="34" charset="0"/>
              </a:rPr>
              <a:t>Criminal justice &amp; inmate programs</a:t>
            </a:r>
          </a:p>
          <a:p>
            <a:pPr lvl="1"/>
            <a:r>
              <a:rPr lang="en-US" dirty="0">
                <a:latin typeface="Corbel" panose="020B0503020204020204" pitchFamily="34" charset="0"/>
              </a:rPr>
              <a:t>Housing programs</a:t>
            </a:r>
          </a:p>
          <a:p>
            <a:pPr lvl="1"/>
            <a:r>
              <a:rPr lang="en-US" dirty="0">
                <a:latin typeface="Corbel" panose="020B0503020204020204" pitchFamily="34" charset="0"/>
              </a:rPr>
              <a:t>Chaplaincy programs</a:t>
            </a:r>
          </a:p>
          <a:p>
            <a:pPr lvl="1"/>
            <a:endParaRPr lang="en-US" dirty="0">
              <a:latin typeface="Corbel" panose="020B0503020204020204" pitchFamily="34" charset="0"/>
            </a:endParaRPr>
          </a:p>
          <a:p>
            <a:pPr marL="274320" lvl="1" indent="0" algn="r">
              <a:buNone/>
            </a:pPr>
            <a:r>
              <a:rPr lang="en-US" dirty="0">
                <a:latin typeface="Corbel" panose="020B0503020204020204" pitchFamily="34" charset="0"/>
                <a:hlinkClick r:id="rId4"/>
              </a:rPr>
              <a:t>https://www.theagapenetwork.org/</a:t>
            </a:r>
            <a:endParaRPr lang="en-US" dirty="0">
              <a:latin typeface="Corbel" panose="020B0503020204020204" pitchFamily="34" charset="0"/>
            </a:endParaRPr>
          </a:p>
          <a:p>
            <a:pPr marL="274320" lvl="1" indent="0" algn="ctr">
              <a:buNone/>
            </a:pPr>
            <a:endParaRPr lang="en-US" dirty="0">
              <a:latin typeface="Corbel" panose="020B0503020204020204" pitchFamily="34" charset="0"/>
            </a:endParaRPr>
          </a:p>
          <a:p>
            <a:pPr marL="274320" lvl="1" indent="0">
              <a:buNone/>
            </a:pPr>
            <a:endParaRPr lang="en-US" dirty="0">
              <a:latin typeface="Corbel" panose="020B0503020204020204" pitchFamily="34" charset="0"/>
            </a:endParaRPr>
          </a:p>
          <a:p>
            <a:pPr lvl="1"/>
            <a:endParaRPr lang="en-US" dirty="0">
              <a:latin typeface="Corbel" panose="020B0503020204020204" pitchFamily="34" charset="0"/>
            </a:endParaRPr>
          </a:p>
        </p:txBody>
      </p:sp>
      <p:pic>
        <p:nvPicPr>
          <p:cNvPr id="5" name="Picture 4" descr="A heart shaped pink ribbon with black text&#10;&#10;Description automatically generated">
            <a:extLst>
              <a:ext uri="{FF2B5EF4-FFF2-40B4-BE49-F238E27FC236}">
                <a16:creationId xmlns:a16="http://schemas.microsoft.com/office/drawing/2014/main" id="{A89BC88D-A942-B929-66B2-067F3044EB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5590" y="365760"/>
            <a:ext cx="1893660" cy="1325562"/>
          </a:xfrm>
          <a:prstGeom prst="rect">
            <a:avLst/>
          </a:prstGeom>
        </p:spPr>
      </p:pic>
      <p:pic>
        <p:nvPicPr>
          <p:cNvPr id="16" name="Audio 15">
            <a:hlinkClick r:id="" action="ppaction://media"/>
            <a:extLst>
              <a:ext uri="{FF2B5EF4-FFF2-40B4-BE49-F238E27FC236}">
                <a16:creationId xmlns:a16="http://schemas.microsoft.com/office/drawing/2014/main" id="{D5E4F316-A941-EE76-5909-08BEEE69FC7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4830785"/>
      </p:ext>
    </p:extLst>
  </p:cSld>
  <p:clrMapOvr>
    <a:masterClrMapping/>
  </p:clrMapOvr>
  <mc:AlternateContent xmlns:mc="http://schemas.openxmlformats.org/markup-compatibility/2006" xmlns:p14="http://schemas.microsoft.com/office/powerpoint/2010/main">
    <mc:Choice Requires="p14">
      <p:transition spd="slow" p14:dur="2000" advTm="24481"/>
    </mc:Choice>
    <mc:Fallback xmlns="">
      <p:transition spd="slow" advTm="24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BBF1-8186-E2B5-150A-8FCAD04ECAB3}"/>
              </a:ext>
            </a:extLst>
          </p:cNvPr>
          <p:cNvSpPr>
            <a:spLocks noGrp="1"/>
          </p:cNvSpPr>
          <p:nvPr>
            <p:ph type="title"/>
          </p:nvPr>
        </p:nvSpPr>
        <p:spPr/>
        <p:txBody>
          <a:bodyPr/>
          <a:lstStyle/>
          <a:p>
            <a:pPr algn="ctr"/>
            <a:r>
              <a:rPr lang="en-US" dirty="0"/>
              <a:t>Review</a:t>
            </a:r>
          </a:p>
        </p:txBody>
      </p:sp>
      <p:sp>
        <p:nvSpPr>
          <p:cNvPr id="3" name="Content Placeholder 2">
            <a:extLst>
              <a:ext uri="{FF2B5EF4-FFF2-40B4-BE49-F238E27FC236}">
                <a16:creationId xmlns:a16="http://schemas.microsoft.com/office/drawing/2014/main" id="{12717B8C-824E-D3E2-0781-EB244F804F4D}"/>
              </a:ext>
            </a:extLst>
          </p:cNvPr>
          <p:cNvSpPr>
            <a:spLocks noGrp="1"/>
          </p:cNvSpPr>
          <p:nvPr>
            <p:ph idx="1"/>
          </p:nvPr>
        </p:nvSpPr>
        <p:spPr/>
        <p:txBody>
          <a:bodyPr>
            <a:normAutofit/>
          </a:bodyPr>
          <a:lstStyle/>
          <a:p>
            <a:r>
              <a:rPr lang="en-US" sz="2000" dirty="0"/>
              <a:t>When encountering an unhoused individual officers are expected to:</a:t>
            </a:r>
          </a:p>
          <a:p>
            <a:pPr lvl="1"/>
            <a:r>
              <a:rPr lang="en-US" sz="1800" dirty="0"/>
              <a:t>Conduct a field interview</a:t>
            </a:r>
          </a:p>
          <a:p>
            <a:pPr lvl="1"/>
            <a:r>
              <a:rPr lang="en-US" sz="1800" dirty="0"/>
              <a:t>Offer assistance</a:t>
            </a:r>
          </a:p>
          <a:p>
            <a:pPr lvl="1"/>
            <a:r>
              <a:rPr lang="en-US" sz="1800" dirty="0"/>
              <a:t>Complete a clearance check</a:t>
            </a:r>
          </a:p>
          <a:p>
            <a:pPr lvl="1"/>
            <a:r>
              <a:rPr lang="en-US" sz="1800" dirty="0"/>
              <a:t>Take a photo</a:t>
            </a:r>
          </a:p>
          <a:p>
            <a:pPr lvl="1"/>
            <a:r>
              <a:rPr lang="en-US" sz="1800" dirty="0"/>
              <a:t>Complete a field interview card</a:t>
            </a:r>
          </a:p>
          <a:p>
            <a:pPr lvl="1"/>
            <a:r>
              <a:rPr lang="en-US" sz="1800" dirty="0"/>
              <a:t>Provide a written warning</a:t>
            </a:r>
          </a:p>
          <a:p>
            <a:pPr lvl="1"/>
            <a:r>
              <a:rPr lang="en-US" sz="1800" dirty="0"/>
              <a:t>Provide the resource notice</a:t>
            </a:r>
          </a:p>
        </p:txBody>
      </p:sp>
      <p:pic>
        <p:nvPicPr>
          <p:cNvPr id="7" name="Audio 6">
            <a:hlinkClick r:id="" action="ppaction://media"/>
            <a:extLst>
              <a:ext uri="{FF2B5EF4-FFF2-40B4-BE49-F238E27FC236}">
                <a16:creationId xmlns:a16="http://schemas.microsoft.com/office/drawing/2014/main" id="{FC9E6C46-BF3D-AD3A-4B5B-D4D9085914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79961038"/>
      </p:ext>
    </p:extLst>
  </p:cSld>
  <p:clrMapOvr>
    <a:masterClrMapping/>
  </p:clrMapOvr>
  <mc:AlternateContent xmlns:mc="http://schemas.openxmlformats.org/markup-compatibility/2006">
    <mc:Choice xmlns:p14="http://schemas.microsoft.com/office/powerpoint/2010/main" Requires="p14">
      <p:transition spd="slow" p14:dur="2000" advTm="22638"/>
    </mc:Choice>
    <mc:Fallback>
      <p:transition spd="slow" advTm="22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90379-8393-735D-C57A-4D37A031D268}"/>
              </a:ext>
            </a:extLst>
          </p:cNvPr>
          <p:cNvSpPr>
            <a:spLocks noGrp="1"/>
          </p:cNvSpPr>
          <p:nvPr>
            <p:ph type="title"/>
          </p:nvPr>
        </p:nvSpPr>
        <p:spPr/>
        <p:txBody>
          <a:bodyPr/>
          <a:lstStyle/>
          <a:p>
            <a:pPr algn="ctr"/>
            <a:r>
              <a:rPr lang="en-US" dirty="0"/>
              <a:t>Reminders</a:t>
            </a:r>
          </a:p>
        </p:txBody>
      </p:sp>
      <p:sp>
        <p:nvSpPr>
          <p:cNvPr id="3" name="Content Placeholder 2">
            <a:extLst>
              <a:ext uri="{FF2B5EF4-FFF2-40B4-BE49-F238E27FC236}">
                <a16:creationId xmlns:a16="http://schemas.microsoft.com/office/drawing/2014/main" id="{9006EE24-6F32-7824-2375-6E4CD67DD213}"/>
              </a:ext>
            </a:extLst>
          </p:cNvPr>
          <p:cNvSpPr>
            <a:spLocks noGrp="1"/>
          </p:cNvSpPr>
          <p:nvPr>
            <p:ph idx="1"/>
          </p:nvPr>
        </p:nvSpPr>
        <p:spPr>
          <a:xfrm>
            <a:off x="390525" y="1504951"/>
            <a:ext cx="8883477" cy="4536412"/>
          </a:xfrm>
        </p:spPr>
        <p:txBody>
          <a:bodyPr>
            <a:normAutofit/>
          </a:bodyPr>
          <a:lstStyle/>
          <a:p>
            <a:r>
              <a:rPr lang="en-US" dirty="0"/>
              <a:t>The initial encounter serves as the person camping’s warning, where they learn of the ordinance parameters.</a:t>
            </a:r>
          </a:p>
          <a:p>
            <a:pPr lvl="1"/>
            <a:r>
              <a:rPr lang="en-US" dirty="0"/>
              <a:t>During which all officer responsibilities will be met.</a:t>
            </a:r>
          </a:p>
          <a:p>
            <a:r>
              <a:rPr lang="en-US" dirty="0"/>
              <a:t>If found camping again, after contact has been made and documented, </a:t>
            </a:r>
            <a:r>
              <a:rPr lang="en-US" b="1" u="sng" dirty="0">
                <a:highlight>
                  <a:srgbClr val="FFFF00"/>
                </a:highlight>
              </a:rPr>
              <a:t>AND</a:t>
            </a:r>
            <a:r>
              <a:rPr lang="en-US" dirty="0"/>
              <a:t> the individual does not have proof of measures taken to accept assistance, the act of overnight camping is arrestable.</a:t>
            </a:r>
          </a:p>
          <a:p>
            <a:r>
              <a:rPr lang="en-US" dirty="0"/>
              <a:t>An unhoused individual is </a:t>
            </a:r>
            <a:r>
              <a:rPr lang="en-US" u="sng" dirty="0"/>
              <a:t>exempt</a:t>
            </a:r>
            <a:r>
              <a:rPr lang="en-US" dirty="0"/>
              <a:t> from penalties if that person provides proof that they have accepted assistance.</a:t>
            </a:r>
          </a:p>
          <a:p>
            <a:pPr lvl="1"/>
            <a:r>
              <a:rPr lang="en-US" dirty="0"/>
              <a:t>Accepting assistance could mean:</a:t>
            </a:r>
          </a:p>
          <a:p>
            <a:pPr lvl="2"/>
            <a:r>
              <a:rPr lang="en-US" dirty="0"/>
              <a:t>The person is on a wait list for housing</a:t>
            </a:r>
          </a:p>
          <a:p>
            <a:pPr lvl="2"/>
            <a:r>
              <a:rPr lang="en-US" dirty="0"/>
              <a:t>The person has an assigned case worker</a:t>
            </a:r>
          </a:p>
          <a:p>
            <a:pPr lvl="2"/>
            <a:r>
              <a:rPr lang="en-US" dirty="0"/>
              <a:t>The person agrees to enter a shelter</a:t>
            </a:r>
          </a:p>
        </p:txBody>
      </p:sp>
      <p:pic>
        <p:nvPicPr>
          <p:cNvPr id="8" name="Audio 7">
            <a:hlinkClick r:id="" action="ppaction://media"/>
            <a:extLst>
              <a:ext uri="{FF2B5EF4-FFF2-40B4-BE49-F238E27FC236}">
                <a16:creationId xmlns:a16="http://schemas.microsoft.com/office/drawing/2014/main" id="{5433C816-F075-18A3-D2FD-3760517DDA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1746667"/>
      </p:ext>
    </p:extLst>
  </p:cSld>
  <p:clrMapOvr>
    <a:masterClrMapping/>
  </p:clrMapOvr>
  <mc:AlternateContent xmlns:mc="http://schemas.openxmlformats.org/markup-compatibility/2006" xmlns:p14="http://schemas.microsoft.com/office/powerpoint/2010/main">
    <mc:Choice Requires="p14">
      <p:transition spd="slow" p14:dur="2000" advTm="50097"/>
    </mc:Choice>
    <mc:Fallback xmlns="">
      <p:transition spd="slow" advTm="50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F914E1-EB6B-48D3-42EC-FF0800D93003}"/>
              </a:ext>
            </a:extLst>
          </p:cNvPr>
          <p:cNvSpPr>
            <a:spLocks noGrp="1"/>
          </p:cNvSpPr>
          <p:nvPr>
            <p:ph idx="1"/>
          </p:nvPr>
        </p:nvSpPr>
        <p:spPr>
          <a:xfrm>
            <a:off x="762000" y="752475"/>
            <a:ext cx="8239126" cy="5022187"/>
          </a:xfrm>
        </p:spPr>
        <p:txBody>
          <a:bodyPr>
            <a:normAutofit/>
          </a:bodyPr>
          <a:lstStyle/>
          <a:p>
            <a:pPr marL="0" indent="0" algn="ctr">
              <a:buNone/>
            </a:pPr>
            <a:endParaRPr lang="en-US" sz="2400" dirty="0"/>
          </a:p>
          <a:p>
            <a:pPr marL="0" indent="0" algn="ctr">
              <a:buNone/>
            </a:pPr>
            <a:r>
              <a:rPr lang="en-US" sz="2400" dirty="0"/>
              <a:t>The South Miami Police Department has been tasked with implementing and enforcing the new camping ordinance.</a:t>
            </a:r>
          </a:p>
          <a:p>
            <a:pPr marL="0" indent="0" algn="ctr">
              <a:buNone/>
            </a:pPr>
            <a:r>
              <a:rPr lang="en-US" sz="2400" dirty="0"/>
              <a:t> </a:t>
            </a:r>
          </a:p>
          <a:p>
            <a:pPr marL="0" indent="0" algn="ctr">
              <a:buNone/>
            </a:pPr>
            <a:r>
              <a:rPr lang="en-US" sz="2400" dirty="0"/>
              <a:t>With SMPD’s mission statement in mind, officers will professionally engage with the community, and provide a safe and secure environment for all.</a:t>
            </a:r>
          </a:p>
          <a:p>
            <a:pPr marL="0" indent="0" algn="ctr">
              <a:buNone/>
            </a:pPr>
            <a:endParaRPr lang="en-US" sz="2400" dirty="0"/>
          </a:p>
          <a:p>
            <a:pPr marL="0" indent="0" algn="ctr">
              <a:buNone/>
            </a:pPr>
            <a:r>
              <a:rPr lang="en-US" sz="2400" dirty="0"/>
              <a:t>In order to meet the above expectation, an officer must first know and understand the ordinance. </a:t>
            </a:r>
          </a:p>
        </p:txBody>
      </p:sp>
      <p:pic>
        <p:nvPicPr>
          <p:cNvPr id="12" name="Audio 11">
            <a:hlinkClick r:id="" action="ppaction://media"/>
            <a:extLst>
              <a:ext uri="{FF2B5EF4-FFF2-40B4-BE49-F238E27FC236}">
                <a16:creationId xmlns:a16="http://schemas.microsoft.com/office/drawing/2014/main" id="{CE59D260-2DC8-3BE5-755B-7DC4DCFBB6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88082078"/>
      </p:ext>
    </p:extLst>
  </p:cSld>
  <p:clrMapOvr>
    <a:masterClrMapping/>
  </p:clrMapOvr>
  <mc:AlternateContent xmlns:mc="http://schemas.openxmlformats.org/markup-compatibility/2006" xmlns:p14="http://schemas.microsoft.com/office/powerpoint/2010/main">
    <mc:Choice Requires="p14">
      <p:transition spd="slow" p14:dur="2000" advTm="25296"/>
    </mc:Choice>
    <mc:Fallback xmlns="">
      <p:transition spd="slow" advTm="25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D2166B-DBD0-10F2-E5FD-779EB56BA250}"/>
              </a:ext>
            </a:extLst>
          </p:cNvPr>
          <p:cNvSpPr>
            <a:spLocks noGrp="1"/>
          </p:cNvSpPr>
          <p:nvPr>
            <p:ph idx="1"/>
          </p:nvPr>
        </p:nvSpPr>
        <p:spPr>
          <a:xfrm>
            <a:off x="686859" y="1408114"/>
            <a:ext cx="8596668" cy="3880773"/>
          </a:xfrm>
        </p:spPr>
        <p:txBody>
          <a:bodyPr>
            <a:normAutofit fontScale="92500" lnSpcReduction="20000"/>
          </a:bodyPr>
          <a:lstStyle/>
          <a:p>
            <a:pPr marL="0" indent="0" algn="ctr">
              <a:buNone/>
            </a:pPr>
            <a:r>
              <a:rPr lang="en-US" sz="2400" dirty="0">
                <a:latin typeface="Trebuchet MS" panose="020B0603020202020204" pitchFamily="34" charset="0"/>
              </a:rPr>
              <a:t>Fundamentally, our duty is to serve mankind.</a:t>
            </a:r>
          </a:p>
          <a:p>
            <a:pPr marL="0" indent="0" algn="ctr">
              <a:buNone/>
            </a:pPr>
            <a:endParaRPr lang="en-US" sz="2400" dirty="0">
              <a:latin typeface="Trebuchet MS" panose="020B0603020202020204" pitchFamily="34" charset="0"/>
            </a:endParaRPr>
          </a:p>
          <a:p>
            <a:pPr marL="0" indent="0" algn="ctr">
              <a:buNone/>
            </a:pPr>
            <a:r>
              <a:rPr lang="en-US" sz="2400" dirty="0">
                <a:latin typeface="Trebuchet MS" panose="020B0603020202020204" pitchFamily="34" charset="0"/>
              </a:rPr>
              <a:t>The City of South Miami has called upon it’s officers to practice compassion. </a:t>
            </a:r>
          </a:p>
          <a:p>
            <a:pPr marL="0" indent="0" algn="ctr">
              <a:buNone/>
            </a:pPr>
            <a:endParaRPr lang="en-US" sz="2400" dirty="0">
              <a:latin typeface="Trebuchet MS" panose="020B0603020202020204" pitchFamily="34" charset="0"/>
            </a:endParaRPr>
          </a:p>
          <a:p>
            <a:pPr marL="0" indent="0" algn="ctr">
              <a:buNone/>
            </a:pPr>
            <a:r>
              <a:rPr lang="en-US" sz="2400" dirty="0">
                <a:latin typeface="Trebuchet MS" panose="020B0603020202020204" pitchFamily="34" charset="0"/>
              </a:rPr>
              <a:t>The people of South Miami hope for officers to truly make an attempt to aid those who do not know where to find the help they need, or who may not recognize they need help at all.</a:t>
            </a:r>
          </a:p>
          <a:p>
            <a:pPr marL="0" indent="0" algn="ctr">
              <a:buNone/>
            </a:pPr>
            <a:endParaRPr lang="en-US" sz="2400" dirty="0">
              <a:latin typeface="Trebuchet MS" panose="020B0603020202020204" pitchFamily="34" charset="0"/>
            </a:endParaRPr>
          </a:p>
          <a:p>
            <a:pPr marL="0" indent="0" algn="ctr">
              <a:buNone/>
            </a:pPr>
            <a:r>
              <a:rPr lang="en-US" sz="2400" dirty="0">
                <a:latin typeface="Trebuchet MS" panose="020B0603020202020204" pitchFamily="34" charset="0"/>
              </a:rPr>
              <a:t>Everyone has a story, taking a moment to listen to a page in their book, could be life altering.</a:t>
            </a:r>
            <a:endParaRPr lang="en-US" sz="2400" dirty="0"/>
          </a:p>
          <a:p>
            <a:endParaRPr lang="en-US" dirty="0"/>
          </a:p>
        </p:txBody>
      </p:sp>
      <p:pic>
        <p:nvPicPr>
          <p:cNvPr id="21" name="Audio 20">
            <a:hlinkClick r:id="" action="ppaction://media"/>
            <a:extLst>
              <a:ext uri="{FF2B5EF4-FFF2-40B4-BE49-F238E27FC236}">
                <a16:creationId xmlns:a16="http://schemas.microsoft.com/office/drawing/2014/main" id="{E668F94C-546F-03C9-13DB-46F094A9DC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4770975"/>
      </p:ext>
    </p:extLst>
  </p:cSld>
  <p:clrMapOvr>
    <a:masterClrMapping/>
  </p:clrMapOvr>
  <mc:AlternateContent xmlns:mc="http://schemas.openxmlformats.org/markup-compatibility/2006" xmlns:p14="http://schemas.microsoft.com/office/powerpoint/2010/main">
    <mc:Choice Requires="p14">
      <p:transition spd="slow" p14:dur="2000" advTm="29438"/>
    </mc:Choice>
    <mc:Fallback xmlns="">
      <p:transition spd="slow" advTm="29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350112-83AA-B8ED-6F69-1E5791D6599D}"/>
              </a:ext>
            </a:extLst>
          </p:cNvPr>
          <p:cNvSpPr>
            <a:spLocks noGrp="1"/>
          </p:cNvSpPr>
          <p:nvPr>
            <p:ph type="ctrTitle"/>
          </p:nvPr>
        </p:nvSpPr>
        <p:spPr/>
        <p:txBody>
          <a:bodyPr/>
          <a:lstStyle/>
          <a:p>
            <a:pPr algn="ctr"/>
            <a:r>
              <a:rPr lang="en-US" dirty="0">
                <a:solidFill>
                  <a:srgbClr val="4A297B"/>
                </a:solidFill>
              </a:rPr>
              <a:t>Thank you</a:t>
            </a:r>
          </a:p>
        </p:txBody>
      </p:sp>
      <p:sp>
        <p:nvSpPr>
          <p:cNvPr id="5" name="Subtitle 4">
            <a:extLst>
              <a:ext uri="{FF2B5EF4-FFF2-40B4-BE49-F238E27FC236}">
                <a16:creationId xmlns:a16="http://schemas.microsoft.com/office/drawing/2014/main" id="{E6E9ABD7-E16A-53C6-76B9-31C8C4A48193}"/>
              </a:ext>
            </a:extLst>
          </p:cNvPr>
          <p:cNvSpPr>
            <a:spLocks noGrp="1"/>
          </p:cNvSpPr>
          <p:nvPr>
            <p:ph type="subTitle" idx="1"/>
          </p:nvPr>
        </p:nvSpPr>
        <p:spPr/>
        <p:txBody>
          <a:bodyPr/>
          <a:lstStyle/>
          <a:p>
            <a:endParaRPr lang="en-US"/>
          </a:p>
        </p:txBody>
      </p:sp>
      <p:pic>
        <p:nvPicPr>
          <p:cNvPr id="24" name="Audio 23">
            <a:hlinkClick r:id="" action="ppaction://media"/>
            <a:extLst>
              <a:ext uri="{FF2B5EF4-FFF2-40B4-BE49-F238E27FC236}">
                <a16:creationId xmlns:a16="http://schemas.microsoft.com/office/drawing/2014/main" id="{379300AD-751B-FBBC-3102-E4CB07189C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19456223"/>
      </p:ext>
    </p:extLst>
  </p:cSld>
  <p:clrMapOvr>
    <a:masterClrMapping/>
  </p:clrMapOvr>
  <mc:AlternateContent xmlns:mc="http://schemas.openxmlformats.org/markup-compatibility/2006" xmlns:p14="http://schemas.microsoft.com/office/powerpoint/2010/main">
    <mc:Choice Requires="p14">
      <p:transition spd="slow" p14:dur="2000" advTm="4434"/>
    </mc:Choice>
    <mc:Fallback xmlns="">
      <p:transition spd="slow" advTm="4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5430-B527-0B55-1FFF-00A088607D71}"/>
              </a:ext>
            </a:extLst>
          </p:cNvPr>
          <p:cNvSpPr>
            <a:spLocks noGrp="1"/>
          </p:cNvSpPr>
          <p:nvPr>
            <p:ph type="title"/>
          </p:nvPr>
        </p:nvSpPr>
        <p:spPr/>
        <p:txBody>
          <a:bodyPr/>
          <a:lstStyle/>
          <a:p>
            <a:pPr algn="ctr"/>
            <a:r>
              <a:rPr lang="en-US" dirty="0"/>
              <a:t>objectives</a:t>
            </a:r>
          </a:p>
        </p:txBody>
      </p:sp>
      <p:sp>
        <p:nvSpPr>
          <p:cNvPr id="3" name="Content Placeholder 2">
            <a:extLst>
              <a:ext uri="{FF2B5EF4-FFF2-40B4-BE49-F238E27FC236}">
                <a16:creationId xmlns:a16="http://schemas.microsoft.com/office/drawing/2014/main" id="{E48C9ECE-77CD-B598-2A37-42FFCAE7211E}"/>
              </a:ext>
            </a:extLst>
          </p:cNvPr>
          <p:cNvSpPr>
            <a:spLocks noGrp="1"/>
          </p:cNvSpPr>
          <p:nvPr>
            <p:ph idx="1"/>
          </p:nvPr>
        </p:nvSpPr>
        <p:spPr/>
        <p:txBody>
          <a:bodyPr>
            <a:normAutofit/>
          </a:bodyPr>
          <a:lstStyle/>
          <a:p>
            <a:r>
              <a:rPr lang="en-US" kern="0" dirty="0">
                <a:solidFill>
                  <a:schemeClr val="accent1"/>
                </a:solidFill>
                <a:effectLst/>
                <a:latin typeface="Segoe UI" panose="020B0502040204020203" pitchFamily="34" charset="0"/>
                <a:ea typeface="Times New Roman" panose="02020603050405020304" pitchFamily="18" charset="0"/>
              </a:rPr>
              <a:t>Provide an ov</a:t>
            </a:r>
            <a:r>
              <a:rPr lang="en-US" kern="0" dirty="0">
                <a:solidFill>
                  <a:schemeClr val="accent1"/>
                </a:solidFill>
                <a:effectLst/>
                <a:latin typeface="Segoe UI" panose="020B0502040204020203" pitchFamily="34" charset="0"/>
                <a:ea typeface="Times New Roman" panose="02020603050405020304" pitchFamily="18" charset="0"/>
                <a:cs typeface="Segoe UI" panose="020B0502040204020203" pitchFamily="34" charset="0"/>
              </a:rPr>
              <a:t>erview of the camping ordinance</a:t>
            </a:r>
          </a:p>
          <a:p>
            <a:r>
              <a:rPr lang="en-US" kern="0" dirty="0">
                <a:solidFill>
                  <a:schemeClr val="accent1"/>
                </a:solidFill>
                <a:effectLst/>
                <a:latin typeface="Segoe UI" panose="020B0502040204020203" pitchFamily="34" charset="0"/>
                <a:ea typeface="Times New Roman" panose="02020603050405020304" pitchFamily="18" charset="0"/>
                <a:cs typeface="Segoe UI" panose="020B0502040204020203" pitchFamily="34" charset="0"/>
              </a:rPr>
              <a:t>Outline the steps officers should take when encountering individuals violating the camping ordinance</a:t>
            </a:r>
          </a:p>
          <a:p>
            <a:r>
              <a:rPr lang="en-US" kern="0" dirty="0">
                <a:solidFill>
                  <a:schemeClr val="accent1"/>
                </a:solidFill>
                <a:latin typeface="Segoe UI" panose="020B0502040204020203" pitchFamily="34" charset="0"/>
                <a:cs typeface="Segoe UI" panose="020B0502040204020203" pitchFamily="34" charset="0"/>
              </a:rPr>
              <a:t>List available resources</a:t>
            </a:r>
          </a:p>
        </p:txBody>
      </p:sp>
      <p:pic>
        <p:nvPicPr>
          <p:cNvPr id="18" name="Audio 17">
            <a:hlinkClick r:id="" action="ppaction://media"/>
            <a:extLst>
              <a:ext uri="{FF2B5EF4-FFF2-40B4-BE49-F238E27FC236}">
                <a16:creationId xmlns:a16="http://schemas.microsoft.com/office/drawing/2014/main" id="{EA66C139-3E47-3614-A39E-737C32D0C5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7649552"/>
      </p:ext>
    </p:extLst>
  </p:cSld>
  <p:clrMapOvr>
    <a:masterClrMapping/>
  </p:clrMapOvr>
  <mc:AlternateContent xmlns:mc="http://schemas.openxmlformats.org/markup-compatibility/2006" xmlns:p14="http://schemas.microsoft.com/office/powerpoint/2010/main">
    <mc:Choice Requires="p14">
      <p:transition spd="slow" p14:dur="2000" advTm="18106"/>
    </mc:Choice>
    <mc:Fallback xmlns="">
      <p:transition spd="slow" advTm="18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D42F2-0288-AE80-37CC-F1B85636BD1A}"/>
              </a:ext>
            </a:extLst>
          </p:cNvPr>
          <p:cNvSpPr>
            <a:spLocks noGrp="1"/>
          </p:cNvSpPr>
          <p:nvPr>
            <p:ph type="title"/>
          </p:nvPr>
        </p:nvSpPr>
        <p:spPr/>
        <p:txBody>
          <a:bodyPr>
            <a:normAutofit fontScale="90000"/>
          </a:bodyPr>
          <a:lstStyle/>
          <a:p>
            <a:pPr algn="ctr"/>
            <a:r>
              <a:rPr lang="en-US" sz="2800" b="1" u="sng" dirty="0">
                <a:effectLst/>
                <a:latin typeface="Trebuchet MS" panose="020B0603020202020204" pitchFamily="34" charset="0"/>
                <a:ea typeface="Times New Roman" panose="02020603050405020304" pitchFamily="18" charset="0"/>
              </a:rPr>
              <a:t>Chapter</a:t>
            </a:r>
            <a:r>
              <a:rPr lang="en-US" sz="2800" b="1" u="sng" spc="-50"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15,</a:t>
            </a:r>
            <a:r>
              <a:rPr lang="en-US" sz="2800" b="1" u="sng" spc="-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Article</a:t>
            </a:r>
            <a:r>
              <a:rPr lang="en-US" sz="2800" b="1" u="sng" spc="-3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I,</a:t>
            </a:r>
            <a:r>
              <a:rPr lang="en-US" sz="2800" b="1" u="sng" spc="-40"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Section</a:t>
            </a:r>
            <a:r>
              <a:rPr lang="en-US" sz="2800" b="1" u="sng" spc="-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15-65</a:t>
            </a:r>
            <a:r>
              <a:rPr lang="en-US" sz="2800" b="1" u="sng" spc="-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of</a:t>
            </a:r>
            <a:r>
              <a:rPr lang="en-US" sz="2800" b="1" u="sng" spc="-60"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the</a:t>
            </a:r>
            <a:r>
              <a:rPr lang="en-US" sz="2800" b="1" u="sng" spc="-45" dirty="0">
                <a:effectLst/>
                <a:latin typeface="Trebuchet MS" panose="020B0603020202020204" pitchFamily="34" charset="0"/>
                <a:ea typeface="Times New Roman" panose="02020603050405020304" pitchFamily="18" charset="0"/>
              </a:rPr>
              <a:t> </a:t>
            </a:r>
            <a:br>
              <a:rPr lang="en-US" sz="2800" b="1" u="sng" spc="-45" dirty="0">
                <a:effectLst/>
                <a:latin typeface="Trebuchet MS" panose="020B0603020202020204" pitchFamily="34" charset="0"/>
                <a:ea typeface="Times New Roman" panose="02020603050405020304" pitchFamily="18" charset="0"/>
              </a:rPr>
            </a:br>
            <a:r>
              <a:rPr lang="en-US" sz="2800" b="1" u="sng" spc="-45" dirty="0">
                <a:effectLst/>
                <a:latin typeface="Trebuchet MS" panose="020B0603020202020204" pitchFamily="34" charset="0"/>
                <a:ea typeface="Times New Roman" panose="02020603050405020304" pitchFamily="18" charset="0"/>
              </a:rPr>
              <a:t>City of South Miami </a:t>
            </a:r>
            <a:r>
              <a:rPr lang="en-US" sz="2800" b="1" u="sng" dirty="0">
                <a:effectLst/>
                <a:latin typeface="Trebuchet MS" panose="020B0603020202020204" pitchFamily="34" charset="0"/>
                <a:ea typeface="Times New Roman" panose="02020603050405020304" pitchFamily="18" charset="0"/>
              </a:rPr>
              <a:t>Code</a:t>
            </a:r>
            <a:br>
              <a:rPr lang="en-US" sz="2800" b="1" u="sng" dirty="0">
                <a:effectLst/>
                <a:latin typeface="Trebuchet MS" panose="020B0603020202020204" pitchFamily="34" charset="0"/>
                <a:ea typeface="Times New Roman" panose="02020603050405020304" pitchFamily="18" charset="0"/>
              </a:rPr>
            </a:br>
            <a:br>
              <a:rPr lang="en-US" sz="2800" b="1" u="sng" dirty="0">
                <a:effectLst/>
                <a:latin typeface="Trebuchet MS" panose="020B0603020202020204" pitchFamily="34" charset="0"/>
                <a:ea typeface="Times New Roman" panose="02020603050405020304" pitchFamily="18" charset="0"/>
              </a:rPr>
            </a:br>
            <a:r>
              <a:rPr lang="en-US" sz="2800" b="1" dirty="0">
                <a:effectLst/>
                <a:latin typeface="Trebuchet MS" panose="020B0603020202020204" pitchFamily="34" charset="0"/>
                <a:ea typeface="Times New Roman" panose="02020603050405020304" pitchFamily="18" charset="0"/>
              </a:rPr>
              <a:t>Overnight</a:t>
            </a:r>
            <a:r>
              <a:rPr lang="en-US" sz="2800" b="1" spc="-10" dirty="0">
                <a:effectLst/>
                <a:latin typeface="Trebuchet MS" panose="020B0603020202020204" pitchFamily="34" charset="0"/>
                <a:ea typeface="Times New Roman" panose="02020603050405020304" pitchFamily="18" charset="0"/>
              </a:rPr>
              <a:t> </a:t>
            </a:r>
            <a:r>
              <a:rPr lang="en-US" sz="2800" b="1" dirty="0">
                <a:effectLst/>
                <a:latin typeface="Trebuchet MS" panose="020B0603020202020204" pitchFamily="34" charset="0"/>
                <a:ea typeface="Times New Roman" panose="02020603050405020304" pitchFamily="18" charset="0"/>
              </a:rPr>
              <a:t>Camping prohibited</a:t>
            </a:r>
            <a:endParaRPr lang="en-US" sz="2800" dirty="0">
              <a:latin typeface="Trebuchet MS" panose="020B0603020202020204" pitchFamily="34" charset="0"/>
            </a:endParaRPr>
          </a:p>
        </p:txBody>
      </p:sp>
      <p:sp>
        <p:nvSpPr>
          <p:cNvPr id="3" name="Content Placeholder 2">
            <a:extLst>
              <a:ext uri="{FF2B5EF4-FFF2-40B4-BE49-F238E27FC236}">
                <a16:creationId xmlns:a16="http://schemas.microsoft.com/office/drawing/2014/main" id="{17C79A2A-EEC9-154D-1FC5-3A3E77E9522C}"/>
              </a:ext>
            </a:extLst>
          </p:cNvPr>
          <p:cNvSpPr>
            <a:spLocks noGrp="1"/>
          </p:cNvSpPr>
          <p:nvPr>
            <p:ph idx="1"/>
          </p:nvPr>
        </p:nvSpPr>
        <p:spPr/>
        <p:txBody>
          <a:bodyPr/>
          <a:lstStyle/>
          <a:p>
            <a:pPr marL="0" marR="0" lvl="0" indent="0" algn="ctr">
              <a:spcBef>
                <a:spcPts val="360"/>
              </a:spcBef>
              <a:spcAft>
                <a:spcPts val="0"/>
              </a:spcAft>
              <a:buSzPts val="1100"/>
              <a:buNone/>
              <a:tabLst>
                <a:tab pos="545465" algn="l"/>
                <a:tab pos="1002665" algn="l"/>
              </a:tabLst>
            </a:pPr>
            <a:endParaRPr lang="en-US" sz="1800" u="sng" spc="-25" dirty="0">
              <a:effectLst/>
              <a:ea typeface="Calibri" panose="020F0502020204030204" pitchFamily="34" charset="0"/>
            </a:endParaRPr>
          </a:p>
          <a:p>
            <a:pPr marL="0" indent="0" algn="ctr">
              <a:buNone/>
            </a:pPr>
            <a:endParaRPr lang="en-US" sz="2000" spc="-25" dirty="0">
              <a:effectLst/>
              <a:ea typeface="Calibri" panose="020F0502020204030204" pitchFamily="34" charset="0"/>
            </a:endParaRPr>
          </a:p>
          <a:p>
            <a:pPr marL="0" indent="0" algn="just">
              <a:buNone/>
            </a:pPr>
            <a:r>
              <a:rPr lang="en-US" sz="2000" spc="-25" dirty="0">
                <a:effectLst/>
                <a:ea typeface="Calibri" panose="020F0502020204030204" pitchFamily="34" charset="0"/>
              </a:rPr>
              <a:t>(a)</a:t>
            </a:r>
            <a:r>
              <a:rPr lang="en-US" sz="2000" spc="0" dirty="0">
                <a:effectLst/>
                <a:ea typeface="Calibri" panose="020F0502020204030204" pitchFamily="34" charset="0"/>
              </a:rPr>
              <a:t>	It</a:t>
            </a:r>
            <a:r>
              <a:rPr lang="en-US" sz="2000" spc="20" dirty="0">
                <a:effectLst/>
                <a:ea typeface="Calibri" panose="020F0502020204030204" pitchFamily="34" charset="0"/>
              </a:rPr>
              <a:t> </a:t>
            </a:r>
            <a:r>
              <a:rPr lang="en-US" sz="2000" spc="0" dirty="0">
                <a:effectLst/>
                <a:ea typeface="Calibri" panose="020F0502020204030204" pitchFamily="34" charset="0"/>
              </a:rPr>
              <a:t>shall</a:t>
            </a:r>
            <a:r>
              <a:rPr lang="en-US" sz="2000" spc="65" dirty="0">
                <a:effectLst/>
                <a:ea typeface="Calibri" panose="020F0502020204030204" pitchFamily="34" charset="0"/>
              </a:rPr>
              <a:t> </a:t>
            </a:r>
            <a:r>
              <a:rPr lang="en-US" sz="2000" spc="0" dirty="0">
                <a:effectLst/>
                <a:ea typeface="Calibri" panose="020F0502020204030204" pitchFamily="34" charset="0"/>
              </a:rPr>
              <a:t>be</a:t>
            </a:r>
            <a:r>
              <a:rPr lang="en-US" sz="2000" spc="45" dirty="0">
                <a:effectLst/>
                <a:ea typeface="Calibri" panose="020F0502020204030204" pitchFamily="34" charset="0"/>
              </a:rPr>
              <a:t> </a:t>
            </a:r>
            <a:r>
              <a:rPr lang="en-US" sz="2000" spc="0" dirty="0">
                <a:effectLst/>
                <a:ea typeface="Calibri" panose="020F0502020204030204" pitchFamily="34" charset="0"/>
              </a:rPr>
              <a:t>unlawful</a:t>
            </a:r>
            <a:r>
              <a:rPr lang="en-US" sz="2000" spc="55" dirty="0">
                <a:effectLst/>
                <a:ea typeface="Calibri" panose="020F0502020204030204" pitchFamily="34" charset="0"/>
              </a:rPr>
              <a:t> </a:t>
            </a:r>
            <a:r>
              <a:rPr lang="en-US" sz="2000" spc="0" dirty="0">
                <a:effectLst/>
                <a:ea typeface="Calibri" panose="020F0502020204030204" pitchFamily="34" charset="0"/>
              </a:rPr>
              <a:t>to</a:t>
            </a:r>
            <a:r>
              <a:rPr lang="en-US" sz="2000" spc="60" dirty="0">
                <a:effectLst/>
                <a:ea typeface="Calibri" panose="020F0502020204030204" pitchFamily="34" charset="0"/>
              </a:rPr>
              <a:t> </a:t>
            </a:r>
            <a:r>
              <a:rPr lang="en-US" sz="2000" spc="0" dirty="0">
                <a:effectLst/>
                <a:ea typeface="Calibri" panose="020F0502020204030204" pitchFamily="34" charset="0"/>
              </a:rPr>
              <a:t>engage</a:t>
            </a:r>
            <a:r>
              <a:rPr lang="en-US" sz="2000" spc="50" dirty="0">
                <a:effectLst/>
                <a:ea typeface="Calibri" panose="020F0502020204030204" pitchFamily="34" charset="0"/>
              </a:rPr>
              <a:t> </a:t>
            </a:r>
            <a:r>
              <a:rPr lang="en-US" sz="2000" spc="0" dirty="0">
                <a:effectLst/>
                <a:ea typeface="Calibri" panose="020F0502020204030204" pitchFamily="34" charset="0"/>
              </a:rPr>
              <a:t>in</a:t>
            </a:r>
            <a:r>
              <a:rPr lang="en-US" sz="2000" spc="50" dirty="0">
                <a:effectLst/>
                <a:ea typeface="Calibri" panose="020F0502020204030204" pitchFamily="34" charset="0"/>
              </a:rPr>
              <a:t> </a:t>
            </a:r>
            <a:r>
              <a:rPr lang="en-US" sz="2000" spc="0" dirty="0">
                <a:effectLst/>
                <a:ea typeface="Calibri" panose="020F0502020204030204" pitchFamily="34" charset="0"/>
              </a:rPr>
              <a:t>overnight</a:t>
            </a:r>
            <a:r>
              <a:rPr lang="en-US" sz="2000" spc="60" dirty="0">
                <a:effectLst/>
                <a:ea typeface="Calibri" panose="020F0502020204030204" pitchFamily="34" charset="0"/>
              </a:rPr>
              <a:t> </a:t>
            </a:r>
            <a:r>
              <a:rPr lang="en-US" sz="2000" spc="0" dirty="0">
                <a:effectLst/>
                <a:ea typeface="Calibri" panose="020F0502020204030204" pitchFamily="34" charset="0"/>
              </a:rPr>
              <a:t>camping</a:t>
            </a:r>
            <a:r>
              <a:rPr lang="en-US" sz="2000" spc="40" dirty="0">
                <a:effectLst/>
                <a:ea typeface="Calibri" panose="020F0502020204030204" pitchFamily="34" charset="0"/>
              </a:rPr>
              <a:t> </a:t>
            </a:r>
            <a:r>
              <a:rPr lang="en-US" sz="2000" spc="0" dirty="0">
                <a:effectLst/>
                <a:ea typeface="Calibri" panose="020F0502020204030204" pitchFamily="34" charset="0"/>
              </a:rPr>
              <a:t>on public</a:t>
            </a:r>
            <a:r>
              <a:rPr lang="en-US" sz="2000" spc="50" dirty="0">
                <a:effectLst/>
                <a:ea typeface="Calibri" panose="020F0502020204030204" pitchFamily="34" charset="0"/>
              </a:rPr>
              <a:t> </a:t>
            </a:r>
            <a:r>
              <a:rPr lang="en-US" sz="2000" spc="0" dirty="0">
                <a:effectLst/>
                <a:ea typeface="Calibri" panose="020F0502020204030204" pitchFamily="34" charset="0"/>
              </a:rPr>
              <a:t>property,</a:t>
            </a:r>
            <a:r>
              <a:rPr lang="en-US" sz="2000" spc="5" dirty="0">
                <a:effectLst/>
                <a:ea typeface="Calibri" panose="020F0502020204030204" pitchFamily="34" charset="0"/>
              </a:rPr>
              <a:t> </a:t>
            </a:r>
            <a:r>
              <a:rPr lang="en-US" sz="2000" spc="0" dirty="0">
                <a:effectLst/>
                <a:ea typeface="Calibri" panose="020F0502020204030204" pitchFamily="34" charset="0"/>
              </a:rPr>
              <a:t>including</a:t>
            </a:r>
            <a:r>
              <a:rPr lang="en-US" sz="2000" spc="65" dirty="0">
                <a:effectLst/>
                <a:ea typeface="Calibri" panose="020F0502020204030204" pitchFamily="34" charset="0"/>
              </a:rPr>
              <a:t> </a:t>
            </a:r>
            <a:r>
              <a:rPr lang="en-US" sz="2000" spc="-10" dirty="0">
                <a:effectLst/>
                <a:ea typeface="Calibri" panose="020F0502020204030204" pitchFamily="34" charset="0"/>
              </a:rPr>
              <a:t>rights-</a:t>
            </a:r>
            <a:r>
              <a:rPr lang="en-US" sz="2000" spc="0" dirty="0">
                <a:effectLst/>
                <a:ea typeface="Calibri" panose="020F0502020204030204" pitchFamily="34" charset="0"/>
              </a:rPr>
              <a:t>of-way,</a:t>
            </a:r>
            <a:r>
              <a:rPr lang="en-US" sz="2000" spc="380" dirty="0">
                <a:effectLst/>
                <a:ea typeface="Calibri" panose="020F0502020204030204" pitchFamily="34" charset="0"/>
              </a:rPr>
              <a:t> </a:t>
            </a:r>
            <a:r>
              <a:rPr lang="en-US" sz="2000" spc="0" dirty="0">
                <a:effectLst/>
                <a:ea typeface="Calibri" panose="020F0502020204030204" pitchFamily="34" charset="0"/>
              </a:rPr>
              <a:t>except</a:t>
            </a:r>
            <a:r>
              <a:rPr lang="en-US" sz="2000" spc="380" dirty="0">
                <a:effectLst/>
                <a:ea typeface="Calibri" panose="020F0502020204030204" pitchFamily="34" charset="0"/>
              </a:rPr>
              <a:t> </a:t>
            </a:r>
            <a:r>
              <a:rPr lang="en-US" sz="2000" spc="0" dirty="0">
                <a:effectLst/>
                <a:ea typeface="Calibri" panose="020F0502020204030204" pitchFamily="34" charset="0"/>
              </a:rPr>
              <a:t>as</a:t>
            </a:r>
            <a:r>
              <a:rPr lang="en-US" sz="2000" spc="375" dirty="0">
                <a:effectLst/>
                <a:ea typeface="Calibri" panose="020F0502020204030204" pitchFamily="34" charset="0"/>
              </a:rPr>
              <a:t> </a:t>
            </a:r>
            <a:r>
              <a:rPr lang="en-US" sz="2000" spc="0" dirty="0">
                <a:effectLst/>
                <a:ea typeface="Calibri" panose="020F0502020204030204" pitchFamily="34" charset="0"/>
              </a:rPr>
              <a:t>may</a:t>
            </a:r>
            <a:r>
              <a:rPr lang="en-US" sz="2000" spc="390" dirty="0">
                <a:effectLst/>
                <a:ea typeface="Calibri" panose="020F0502020204030204" pitchFamily="34" charset="0"/>
              </a:rPr>
              <a:t> </a:t>
            </a:r>
            <a:r>
              <a:rPr lang="en-US" sz="2000" spc="0" dirty="0">
                <a:effectLst/>
                <a:ea typeface="Calibri" panose="020F0502020204030204" pitchFamily="34" charset="0"/>
              </a:rPr>
              <a:t>be</a:t>
            </a:r>
            <a:r>
              <a:rPr lang="en-US" sz="2000" spc="375" dirty="0">
                <a:effectLst/>
                <a:ea typeface="Calibri" panose="020F0502020204030204" pitchFamily="34" charset="0"/>
              </a:rPr>
              <a:t> </a:t>
            </a:r>
            <a:r>
              <a:rPr lang="en-US" sz="2000" spc="0" dirty="0">
                <a:effectLst/>
                <a:ea typeface="Calibri" panose="020F0502020204030204" pitchFamily="34" charset="0"/>
              </a:rPr>
              <a:t>specifically</a:t>
            </a:r>
            <a:r>
              <a:rPr lang="en-US" sz="2000" spc="380" dirty="0">
                <a:effectLst/>
                <a:ea typeface="Calibri" panose="020F0502020204030204" pitchFamily="34" charset="0"/>
              </a:rPr>
              <a:t> </a:t>
            </a:r>
            <a:r>
              <a:rPr lang="en-US" sz="2000" spc="0" dirty="0">
                <a:effectLst/>
                <a:ea typeface="Calibri" panose="020F0502020204030204" pitchFamily="34" charset="0"/>
              </a:rPr>
              <a:t>authorized</a:t>
            </a:r>
            <a:r>
              <a:rPr lang="en-US" sz="2000" spc="390" dirty="0">
                <a:effectLst/>
                <a:ea typeface="Calibri" panose="020F0502020204030204" pitchFamily="34" charset="0"/>
              </a:rPr>
              <a:t> </a:t>
            </a:r>
            <a:r>
              <a:rPr lang="en-US" sz="2000" spc="0" dirty="0">
                <a:effectLst/>
                <a:ea typeface="Calibri" panose="020F0502020204030204" pitchFamily="34" charset="0"/>
              </a:rPr>
              <a:t>by</a:t>
            </a:r>
            <a:r>
              <a:rPr lang="en-US" sz="2000" spc="370" dirty="0">
                <a:effectLst/>
                <a:ea typeface="Calibri" panose="020F0502020204030204" pitchFamily="34" charset="0"/>
              </a:rPr>
              <a:t> </a:t>
            </a:r>
            <a:r>
              <a:rPr lang="en-US" sz="2000" spc="0" dirty="0">
                <a:effectLst/>
                <a:ea typeface="Calibri" panose="020F0502020204030204" pitchFamily="34" charset="0"/>
              </a:rPr>
              <a:t>the</a:t>
            </a:r>
            <a:r>
              <a:rPr lang="en-US" sz="2000" spc="390" dirty="0">
                <a:effectLst/>
                <a:ea typeface="Calibri" panose="020F0502020204030204" pitchFamily="34" charset="0"/>
              </a:rPr>
              <a:t> </a:t>
            </a:r>
            <a:r>
              <a:rPr lang="en-US" sz="2000" spc="0" dirty="0">
                <a:effectLst/>
                <a:ea typeface="Calibri" panose="020F0502020204030204" pitchFamily="34" charset="0"/>
              </a:rPr>
              <a:t>appropriate</a:t>
            </a:r>
            <a:r>
              <a:rPr lang="en-US" sz="2000" spc="390" dirty="0">
                <a:effectLst/>
                <a:ea typeface="Calibri" panose="020F0502020204030204" pitchFamily="34" charset="0"/>
              </a:rPr>
              <a:t> </a:t>
            </a:r>
            <a:r>
              <a:rPr lang="en-US" sz="2000" spc="-10" dirty="0">
                <a:effectLst/>
                <a:ea typeface="Calibri" panose="020F0502020204030204" pitchFamily="34" charset="0"/>
              </a:rPr>
              <a:t>governmental</a:t>
            </a:r>
            <a:r>
              <a:rPr lang="en-US" sz="2000" dirty="0">
                <a:ea typeface="Calibri" panose="020F0502020204030204" pitchFamily="34" charset="0"/>
              </a:rPr>
              <a:t> </a:t>
            </a:r>
            <a:r>
              <a:rPr lang="en-US" sz="2000" spc="-10" dirty="0">
                <a:effectLst/>
                <a:ea typeface="Calibri" panose="020F0502020204030204" pitchFamily="34" charset="0"/>
              </a:rPr>
              <a:t>authority.</a:t>
            </a:r>
            <a:endParaRPr lang="en-US" sz="2000" spc="0" dirty="0">
              <a:effectLst/>
              <a:ea typeface="Calibri" panose="020F0502020204030204" pitchFamily="34" charset="0"/>
            </a:endParaRPr>
          </a:p>
          <a:p>
            <a:endParaRPr lang="en-US" dirty="0"/>
          </a:p>
        </p:txBody>
      </p:sp>
      <p:pic>
        <p:nvPicPr>
          <p:cNvPr id="8" name="Audio 7">
            <a:hlinkClick r:id="" action="ppaction://media"/>
            <a:extLst>
              <a:ext uri="{FF2B5EF4-FFF2-40B4-BE49-F238E27FC236}">
                <a16:creationId xmlns:a16="http://schemas.microsoft.com/office/drawing/2014/main" id="{022D6879-EE3C-5B04-F20F-ED9FAB063D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09450381"/>
      </p:ext>
    </p:extLst>
  </p:cSld>
  <p:clrMapOvr>
    <a:masterClrMapping/>
  </p:clrMapOvr>
  <mc:AlternateContent xmlns:mc="http://schemas.openxmlformats.org/markup-compatibility/2006" xmlns:p14="http://schemas.microsoft.com/office/powerpoint/2010/main">
    <mc:Choice Requires="p14">
      <p:transition spd="slow" p14:dur="2000" advTm="26716"/>
    </mc:Choice>
    <mc:Fallback xmlns="">
      <p:transition spd="slow" advTm="26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D42F2-0288-AE80-37CC-F1B85636BD1A}"/>
              </a:ext>
            </a:extLst>
          </p:cNvPr>
          <p:cNvSpPr>
            <a:spLocks noGrp="1"/>
          </p:cNvSpPr>
          <p:nvPr>
            <p:ph type="title"/>
          </p:nvPr>
        </p:nvSpPr>
        <p:spPr/>
        <p:txBody>
          <a:bodyPr>
            <a:normAutofit fontScale="90000"/>
          </a:bodyPr>
          <a:lstStyle/>
          <a:p>
            <a:pPr algn="ctr"/>
            <a:r>
              <a:rPr lang="en-US" sz="2800" b="1" u="sng" dirty="0">
                <a:effectLst/>
                <a:latin typeface="Trebuchet MS" panose="020B0603020202020204" pitchFamily="34" charset="0"/>
                <a:ea typeface="Times New Roman" panose="02020603050405020304" pitchFamily="18" charset="0"/>
              </a:rPr>
              <a:t>Chapter</a:t>
            </a:r>
            <a:r>
              <a:rPr lang="en-US" sz="2800" b="1" u="sng" spc="-50"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15,</a:t>
            </a:r>
            <a:r>
              <a:rPr lang="en-US" sz="2800" b="1" u="sng" spc="-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Article</a:t>
            </a:r>
            <a:r>
              <a:rPr lang="en-US" sz="2800" b="1" u="sng" spc="-3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I,</a:t>
            </a:r>
            <a:r>
              <a:rPr lang="en-US" sz="2800" b="1" u="sng" spc="-40"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Section</a:t>
            </a:r>
            <a:r>
              <a:rPr lang="en-US" sz="2800" b="1" u="sng" spc="-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15-65</a:t>
            </a:r>
            <a:r>
              <a:rPr lang="en-US" sz="2800" b="1" u="sng" spc="-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of</a:t>
            </a:r>
            <a:r>
              <a:rPr lang="en-US" sz="2800" b="1" u="sng" spc="-60"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the</a:t>
            </a:r>
            <a:r>
              <a:rPr lang="en-US" sz="2800" b="1" u="sng" spc="-45" dirty="0">
                <a:effectLst/>
                <a:latin typeface="Trebuchet MS" panose="020B0603020202020204" pitchFamily="34" charset="0"/>
                <a:ea typeface="Times New Roman" panose="02020603050405020304" pitchFamily="18" charset="0"/>
              </a:rPr>
              <a:t> </a:t>
            </a:r>
            <a:br>
              <a:rPr lang="en-US" sz="2800" b="1" u="sng" spc="-45" dirty="0">
                <a:effectLst/>
                <a:latin typeface="Trebuchet MS" panose="020B0603020202020204" pitchFamily="34" charset="0"/>
                <a:ea typeface="Times New Roman" panose="02020603050405020304" pitchFamily="18" charset="0"/>
              </a:rPr>
            </a:br>
            <a:r>
              <a:rPr lang="en-US" sz="2800" b="1" u="sng" spc="-45" dirty="0">
                <a:effectLst/>
                <a:latin typeface="Trebuchet MS" panose="020B0603020202020204" pitchFamily="34" charset="0"/>
                <a:ea typeface="Times New Roman" panose="02020603050405020304" pitchFamily="18" charset="0"/>
              </a:rPr>
              <a:t>City of South Miami </a:t>
            </a:r>
            <a:r>
              <a:rPr lang="en-US" sz="2800" b="1" u="sng" dirty="0">
                <a:effectLst/>
                <a:latin typeface="Trebuchet MS" panose="020B0603020202020204" pitchFamily="34" charset="0"/>
                <a:ea typeface="Times New Roman" panose="02020603050405020304" pitchFamily="18" charset="0"/>
              </a:rPr>
              <a:t>Code</a:t>
            </a:r>
            <a:br>
              <a:rPr lang="en-US" sz="2800" b="1" u="sng" dirty="0">
                <a:effectLst/>
                <a:latin typeface="Trebuchet MS" panose="020B0603020202020204" pitchFamily="34" charset="0"/>
                <a:ea typeface="Times New Roman" panose="02020603050405020304" pitchFamily="18" charset="0"/>
              </a:rPr>
            </a:br>
            <a:br>
              <a:rPr lang="en-US" sz="2800" b="1" u="sng" dirty="0">
                <a:effectLst/>
                <a:latin typeface="Trebuchet MS" panose="020B0603020202020204" pitchFamily="34" charset="0"/>
                <a:ea typeface="Times New Roman" panose="02020603050405020304" pitchFamily="18" charset="0"/>
              </a:rPr>
            </a:br>
            <a:r>
              <a:rPr lang="en-US" sz="2800" b="1" dirty="0">
                <a:effectLst/>
                <a:latin typeface="Trebuchet MS" panose="020B0603020202020204" pitchFamily="34" charset="0"/>
                <a:ea typeface="Times New Roman" panose="02020603050405020304" pitchFamily="18" charset="0"/>
              </a:rPr>
              <a:t>Overnight</a:t>
            </a:r>
            <a:r>
              <a:rPr lang="en-US" sz="2800" b="1" spc="-10" dirty="0">
                <a:effectLst/>
                <a:latin typeface="Trebuchet MS" panose="020B0603020202020204" pitchFamily="34" charset="0"/>
                <a:ea typeface="Times New Roman" panose="02020603050405020304" pitchFamily="18" charset="0"/>
              </a:rPr>
              <a:t> </a:t>
            </a:r>
            <a:r>
              <a:rPr lang="en-US" sz="2800" b="1" dirty="0">
                <a:effectLst/>
                <a:latin typeface="Trebuchet MS" panose="020B0603020202020204" pitchFamily="34" charset="0"/>
                <a:ea typeface="Times New Roman" panose="02020603050405020304" pitchFamily="18" charset="0"/>
              </a:rPr>
              <a:t>Camping prohibited</a:t>
            </a:r>
            <a:endParaRPr lang="en-US" sz="2800" dirty="0">
              <a:latin typeface="Trebuchet MS" panose="020B0603020202020204" pitchFamily="34" charset="0"/>
            </a:endParaRPr>
          </a:p>
        </p:txBody>
      </p:sp>
      <p:sp>
        <p:nvSpPr>
          <p:cNvPr id="3" name="Content Placeholder 2">
            <a:extLst>
              <a:ext uri="{FF2B5EF4-FFF2-40B4-BE49-F238E27FC236}">
                <a16:creationId xmlns:a16="http://schemas.microsoft.com/office/drawing/2014/main" id="{17C79A2A-EEC9-154D-1FC5-3A3E77E9522C}"/>
              </a:ext>
            </a:extLst>
          </p:cNvPr>
          <p:cNvSpPr>
            <a:spLocks noGrp="1"/>
          </p:cNvSpPr>
          <p:nvPr>
            <p:ph idx="1"/>
          </p:nvPr>
        </p:nvSpPr>
        <p:spPr/>
        <p:txBody>
          <a:bodyPr>
            <a:normAutofit lnSpcReduction="10000"/>
          </a:bodyPr>
          <a:lstStyle/>
          <a:p>
            <a:pPr marL="0" marR="0" lvl="0" indent="0" algn="ctr">
              <a:spcBef>
                <a:spcPts val="360"/>
              </a:spcBef>
              <a:spcAft>
                <a:spcPts val="0"/>
              </a:spcAft>
              <a:buSzPts val="1100"/>
              <a:buNone/>
              <a:tabLst>
                <a:tab pos="545465" algn="l"/>
                <a:tab pos="1002665" algn="l"/>
              </a:tabLst>
            </a:pPr>
            <a:endParaRPr lang="en-US" sz="1800" u="sng" spc="-25" dirty="0">
              <a:effectLst/>
              <a:ea typeface="Calibri" panose="020F0502020204030204" pitchFamily="34" charset="0"/>
            </a:endParaRPr>
          </a:p>
          <a:p>
            <a:pPr marL="0" marR="0" lvl="0" indent="0">
              <a:spcBef>
                <a:spcPts val="1160"/>
              </a:spcBef>
              <a:spcAft>
                <a:spcPts val="0"/>
              </a:spcAft>
              <a:buSzPts val="1100"/>
              <a:buNone/>
              <a:tabLst>
                <a:tab pos="545465" algn="l"/>
              </a:tabLst>
            </a:pPr>
            <a:r>
              <a:rPr lang="en-US" sz="2000" spc="0" dirty="0">
                <a:solidFill>
                  <a:schemeClr val="accent1"/>
                </a:solidFill>
                <a:effectLst/>
                <a:ea typeface="Calibri" panose="020F0502020204030204" pitchFamily="34" charset="0"/>
              </a:rPr>
              <a:t>(b) "overnight</a:t>
            </a:r>
            <a:r>
              <a:rPr lang="en-US" sz="2000" spc="-15" dirty="0">
                <a:solidFill>
                  <a:schemeClr val="accent1"/>
                </a:solidFill>
                <a:effectLst/>
                <a:ea typeface="Calibri" panose="020F0502020204030204" pitchFamily="34" charset="0"/>
              </a:rPr>
              <a:t> </a:t>
            </a:r>
            <a:r>
              <a:rPr lang="en-US" sz="2000" spc="0" dirty="0">
                <a:solidFill>
                  <a:schemeClr val="accent1"/>
                </a:solidFill>
                <a:effectLst/>
                <a:ea typeface="Calibri" panose="020F0502020204030204" pitchFamily="34" charset="0"/>
              </a:rPr>
              <a:t>camping" is defined </a:t>
            </a:r>
            <a:r>
              <a:rPr lang="en-US" sz="2000" spc="-25" dirty="0">
                <a:solidFill>
                  <a:schemeClr val="accent1"/>
                </a:solidFill>
                <a:effectLst/>
                <a:ea typeface="Calibri" panose="020F0502020204030204" pitchFamily="34" charset="0"/>
              </a:rPr>
              <a:t>as:</a:t>
            </a:r>
            <a:endParaRPr lang="en-US" sz="2000" spc="0" dirty="0">
              <a:solidFill>
                <a:schemeClr val="accent1"/>
              </a:solidFill>
              <a:effectLst/>
              <a:ea typeface="Calibri" panose="020F0502020204030204" pitchFamily="34" charset="0"/>
            </a:endParaRPr>
          </a:p>
          <a:p>
            <a:pPr marL="0" marR="0" lvl="0" indent="0" algn="just">
              <a:spcBef>
                <a:spcPts val="1165"/>
              </a:spcBef>
              <a:spcAft>
                <a:spcPts val="0"/>
              </a:spcAft>
              <a:buSzPts val="1100"/>
              <a:buNone/>
              <a:tabLst>
                <a:tab pos="1002665" algn="l"/>
                <a:tab pos="1459865" algn="l"/>
              </a:tabLst>
            </a:pPr>
            <a:r>
              <a:rPr lang="en-US" sz="2000" dirty="0">
                <a:solidFill>
                  <a:schemeClr val="accent1"/>
                </a:solidFill>
                <a:ea typeface="Calibri" panose="020F0502020204030204" pitchFamily="34" charset="0"/>
              </a:rPr>
              <a:t>	(1) </a:t>
            </a:r>
            <a:r>
              <a:rPr lang="en-US" sz="2000" spc="0" dirty="0">
                <a:solidFill>
                  <a:schemeClr val="accent1"/>
                </a:solidFill>
                <a:effectLst/>
                <a:ea typeface="Calibri" panose="020F0502020204030204" pitchFamily="34" charset="0"/>
              </a:rPr>
              <a:t>Sleeping or otherwise being in a temporary shelter out-of-	doors</a:t>
            </a:r>
            <a:r>
              <a:rPr lang="en-US" sz="2000" spc="-15" dirty="0">
                <a:solidFill>
                  <a:schemeClr val="accent1"/>
                </a:solidFill>
                <a:effectLst/>
                <a:ea typeface="Calibri" panose="020F0502020204030204" pitchFamily="34" charset="0"/>
              </a:rPr>
              <a:t> </a:t>
            </a:r>
            <a:r>
              <a:rPr lang="en-US" sz="2000" spc="0" dirty="0">
                <a:solidFill>
                  <a:schemeClr val="accent1"/>
                </a:solidFill>
                <a:effectLst/>
                <a:ea typeface="Calibri" panose="020F0502020204030204" pitchFamily="34" charset="0"/>
              </a:rPr>
              <a:t>from the hours </a:t>
            </a:r>
            <a:r>
              <a:rPr lang="en-US" sz="2000" spc="-25" dirty="0">
                <a:solidFill>
                  <a:schemeClr val="accent1"/>
                </a:solidFill>
                <a:effectLst/>
                <a:ea typeface="Calibri" panose="020F0502020204030204" pitchFamily="34" charset="0"/>
              </a:rPr>
              <a:t>of</a:t>
            </a:r>
            <a:r>
              <a:rPr lang="en-US" sz="2000" dirty="0">
                <a:solidFill>
                  <a:schemeClr val="accent1"/>
                </a:solidFill>
                <a:ea typeface="Calibri" panose="020F0502020204030204" pitchFamily="34" charset="0"/>
              </a:rPr>
              <a:t> </a:t>
            </a:r>
            <a:r>
              <a:rPr lang="en-US" sz="2000" spc="0" dirty="0">
                <a:solidFill>
                  <a:schemeClr val="accent1"/>
                </a:solidFill>
                <a:effectLst/>
                <a:ea typeface="Calibri" panose="020F0502020204030204" pitchFamily="34" charset="0"/>
              </a:rPr>
              <a:t>sunset to </a:t>
            </a:r>
            <a:r>
              <a:rPr lang="en-US" sz="2000" spc="-10" dirty="0">
                <a:solidFill>
                  <a:schemeClr val="accent1"/>
                </a:solidFill>
                <a:effectLst/>
                <a:ea typeface="Calibri" panose="020F0502020204030204" pitchFamily="34" charset="0"/>
              </a:rPr>
              <a:t>sunrise;</a:t>
            </a:r>
            <a:endParaRPr lang="en-US" sz="2000" dirty="0">
              <a:solidFill>
                <a:schemeClr val="accent1"/>
              </a:solidFill>
              <a:ea typeface="Calibri" panose="020F0502020204030204" pitchFamily="34" charset="0"/>
            </a:endParaRPr>
          </a:p>
          <a:p>
            <a:pPr marL="0" marR="0" lvl="0" indent="0" algn="just">
              <a:spcBef>
                <a:spcPts val="1165"/>
              </a:spcBef>
              <a:spcAft>
                <a:spcPts val="0"/>
              </a:spcAft>
              <a:buSzPts val="1100"/>
              <a:buNone/>
              <a:tabLst>
                <a:tab pos="1002665" algn="l"/>
                <a:tab pos="1459865" algn="l"/>
              </a:tabLst>
            </a:pPr>
            <a:r>
              <a:rPr lang="en-US" sz="2000" spc="-25" dirty="0">
                <a:solidFill>
                  <a:schemeClr val="accent1"/>
                </a:solidFill>
                <a:effectLst/>
                <a:ea typeface="Calibri" panose="020F0502020204030204" pitchFamily="34" charset="0"/>
              </a:rPr>
              <a:t>	(2) </a:t>
            </a:r>
            <a:r>
              <a:rPr lang="en-US" sz="2000" spc="0" dirty="0">
                <a:solidFill>
                  <a:schemeClr val="accent1"/>
                </a:solidFill>
                <a:effectLst/>
                <a:ea typeface="Calibri" panose="020F0502020204030204" pitchFamily="34" charset="0"/>
              </a:rPr>
              <a:t>Sleeping out-of-doors</a:t>
            </a:r>
            <a:r>
              <a:rPr lang="en-US" sz="2000" spc="-15" dirty="0">
                <a:solidFill>
                  <a:schemeClr val="accent1"/>
                </a:solidFill>
                <a:effectLst/>
                <a:ea typeface="Calibri" panose="020F0502020204030204" pitchFamily="34" charset="0"/>
              </a:rPr>
              <a:t> </a:t>
            </a:r>
            <a:r>
              <a:rPr lang="en-US" sz="2000" spc="0" dirty="0">
                <a:solidFill>
                  <a:schemeClr val="accent1"/>
                </a:solidFill>
                <a:effectLst/>
                <a:ea typeface="Calibri" panose="020F0502020204030204" pitchFamily="34" charset="0"/>
              </a:rPr>
              <a:t>and/or on public property</a:t>
            </a:r>
            <a:r>
              <a:rPr lang="en-US" sz="2000" spc="-5" dirty="0">
                <a:solidFill>
                  <a:schemeClr val="accent1"/>
                </a:solidFill>
                <a:effectLst/>
                <a:ea typeface="Calibri" panose="020F0502020204030204" pitchFamily="34" charset="0"/>
              </a:rPr>
              <a:t> </a:t>
            </a:r>
            <a:r>
              <a:rPr lang="en-US" sz="2000" spc="0" dirty="0">
                <a:solidFill>
                  <a:schemeClr val="accent1"/>
                </a:solidFill>
                <a:effectLst/>
                <a:ea typeface="Calibri" panose="020F0502020204030204" pitchFamily="34" charset="0"/>
              </a:rPr>
              <a:t>from the 	hours of sunset </a:t>
            </a:r>
            <a:r>
              <a:rPr lang="en-US" sz="2000" spc="-25" dirty="0">
                <a:solidFill>
                  <a:schemeClr val="accent1"/>
                </a:solidFill>
                <a:effectLst/>
                <a:ea typeface="Calibri" panose="020F0502020204030204" pitchFamily="34" charset="0"/>
              </a:rPr>
              <a:t>to</a:t>
            </a:r>
            <a:r>
              <a:rPr lang="en-US" sz="2000" dirty="0">
                <a:solidFill>
                  <a:schemeClr val="accent1"/>
                </a:solidFill>
                <a:ea typeface="Calibri" panose="020F0502020204030204" pitchFamily="34" charset="0"/>
              </a:rPr>
              <a:t> </a:t>
            </a:r>
            <a:r>
              <a:rPr lang="en-US" sz="2000" spc="0" dirty="0">
                <a:solidFill>
                  <a:schemeClr val="accent1"/>
                </a:solidFill>
                <a:effectLst/>
                <a:ea typeface="Calibri" panose="020F0502020204030204" pitchFamily="34" charset="0"/>
              </a:rPr>
              <a:t>sunrise</a:t>
            </a:r>
          </a:p>
          <a:p>
            <a:pPr marL="0" marR="0" lvl="0" indent="0" algn="just">
              <a:spcBef>
                <a:spcPts val="1165"/>
              </a:spcBef>
              <a:spcAft>
                <a:spcPts val="0"/>
              </a:spcAft>
              <a:buSzPts val="1100"/>
              <a:buNone/>
              <a:tabLst>
                <a:tab pos="1002665" algn="l"/>
                <a:tab pos="1459865" algn="l"/>
              </a:tabLst>
            </a:pPr>
            <a:r>
              <a:rPr lang="en-US" sz="2000" spc="0" dirty="0">
                <a:solidFill>
                  <a:schemeClr val="accent1"/>
                </a:solidFill>
                <a:effectLst/>
                <a:ea typeface="Calibri" panose="020F0502020204030204" pitchFamily="34" charset="0"/>
              </a:rPr>
              <a:t>	(3) Cooking</a:t>
            </a:r>
            <a:r>
              <a:rPr lang="en-US" sz="2000" spc="-5" dirty="0">
                <a:solidFill>
                  <a:schemeClr val="accent1"/>
                </a:solidFill>
                <a:effectLst/>
                <a:ea typeface="Calibri" panose="020F0502020204030204" pitchFamily="34" charset="0"/>
              </a:rPr>
              <a:t> </a:t>
            </a:r>
            <a:r>
              <a:rPr lang="en-US" sz="2000" spc="0" dirty="0">
                <a:solidFill>
                  <a:schemeClr val="accent1"/>
                </a:solidFill>
                <a:effectLst/>
                <a:ea typeface="Calibri" panose="020F0502020204030204" pitchFamily="34" charset="0"/>
              </a:rPr>
              <a:t>over an open flame or fire out-of-doors</a:t>
            </a:r>
            <a:r>
              <a:rPr lang="en-US" sz="2000" spc="-25" dirty="0">
                <a:solidFill>
                  <a:schemeClr val="accent1"/>
                </a:solidFill>
                <a:effectLst/>
                <a:ea typeface="Calibri" panose="020F0502020204030204" pitchFamily="34" charset="0"/>
              </a:rPr>
              <a:t> </a:t>
            </a:r>
            <a:r>
              <a:rPr lang="en-US" sz="2000" spc="0" dirty="0">
                <a:solidFill>
                  <a:schemeClr val="accent1"/>
                </a:solidFill>
                <a:effectLst/>
                <a:ea typeface="Calibri" panose="020F0502020204030204" pitchFamily="34" charset="0"/>
              </a:rPr>
              <a:t>on public 	property from </a:t>
            </a:r>
            <a:r>
              <a:rPr lang="en-US" sz="2000" spc="-25" dirty="0">
                <a:solidFill>
                  <a:schemeClr val="accent1"/>
                </a:solidFill>
                <a:effectLst/>
                <a:ea typeface="Calibri" panose="020F0502020204030204" pitchFamily="34" charset="0"/>
              </a:rPr>
              <a:t>the</a:t>
            </a:r>
            <a:r>
              <a:rPr lang="en-US" sz="2000" dirty="0">
                <a:solidFill>
                  <a:schemeClr val="accent1"/>
                </a:solidFill>
                <a:ea typeface="Calibri" panose="020F0502020204030204" pitchFamily="34" charset="0"/>
              </a:rPr>
              <a:t> </a:t>
            </a:r>
            <a:r>
              <a:rPr lang="en-US" sz="2000" spc="0" dirty="0">
                <a:solidFill>
                  <a:schemeClr val="accent1"/>
                </a:solidFill>
                <a:effectLst/>
                <a:ea typeface="Calibri" panose="020F0502020204030204" pitchFamily="34" charset="0"/>
              </a:rPr>
              <a:t>hours of sunset to sunrise;</a:t>
            </a:r>
            <a:r>
              <a:rPr lang="en-US" sz="2000" spc="5" dirty="0">
                <a:solidFill>
                  <a:schemeClr val="accent1"/>
                </a:solidFill>
                <a:effectLst/>
                <a:ea typeface="Calibri" panose="020F0502020204030204" pitchFamily="34" charset="0"/>
              </a:rPr>
              <a:t> </a:t>
            </a:r>
            <a:r>
              <a:rPr lang="en-US" sz="2000" spc="-25" dirty="0">
                <a:solidFill>
                  <a:schemeClr val="accent1"/>
                </a:solidFill>
                <a:effectLst/>
                <a:ea typeface="Calibri" panose="020F0502020204030204" pitchFamily="34" charset="0"/>
              </a:rPr>
              <a:t>or</a:t>
            </a:r>
          </a:p>
          <a:p>
            <a:pPr marL="0" marR="0" lvl="0" indent="0" algn="just">
              <a:spcBef>
                <a:spcPts val="1165"/>
              </a:spcBef>
              <a:spcAft>
                <a:spcPts val="0"/>
              </a:spcAft>
              <a:buSzPts val="1100"/>
              <a:buNone/>
              <a:tabLst>
                <a:tab pos="1002665" algn="l"/>
                <a:tab pos="1459865" algn="l"/>
              </a:tabLst>
            </a:pPr>
            <a:r>
              <a:rPr lang="en-US" sz="2000" spc="-25" dirty="0">
                <a:solidFill>
                  <a:schemeClr val="accent1"/>
                </a:solidFill>
                <a:effectLst/>
                <a:ea typeface="Calibri" panose="020F0502020204030204" pitchFamily="34" charset="0"/>
              </a:rPr>
              <a:t>	(4) </a:t>
            </a:r>
            <a:r>
              <a:rPr lang="en-US" sz="2000" spc="0" dirty="0">
                <a:solidFill>
                  <a:schemeClr val="accent1"/>
                </a:solidFill>
                <a:effectLst/>
                <a:ea typeface="Calibri" panose="020F0502020204030204" pitchFamily="34" charset="0"/>
              </a:rPr>
              <a:t>Conducting activities of daily living such as sleeping or 	storage of </a:t>
            </a:r>
            <a:r>
              <a:rPr lang="en-US" sz="2000" spc="-10" dirty="0">
                <a:solidFill>
                  <a:schemeClr val="accent1"/>
                </a:solidFill>
                <a:effectLst/>
                <a:ea typeface="Calibri" panose="020F0502020204030204" pitchFamily="34" charset="0"/>
              </a:rPr>
              <a:t>personal</a:t>
            </a:r>
            <a:r>
              <a:rPr lang="en-US" sz="2000" dirty="0">
                <a:solidFill>
                  <a:schemeClr val="accent1"/>
                </a:solidFill>
                <a:ea typeface="Calibri" panose="020F0502020204030204" pitchFamily="34" charset="0"/>
              </a:rPr>
              <a:t> </a:t>
            </a:r>
            <a:r>
              <a:rPr lang="en-US" sz="2000" dirty="0">
                <a:solidFill>
                  <a:schemeClr val="accent1"/>
                </a:solidFill>
                <a:effectLst/>
                <a:ea typeface="Times New Roman" panose="02020603050405020304" pitchFamily="18" charset="0"/>
                <a:cs typeface="Times New Roman" panose="02020603050405020304" pitchFamily="18" charset="0"/>
              </a:rPr>
              <a:t>possessions in public places</a:t>
            </a:r>
            <a:r>
              <a:rPr lang="en-US" sz="2000" spc="-10" dirty="0">
                <a:solidFill>
                  <a:schemeClr val="accent1"/>
                </a:solidFill>
                <a:effectLst/>
                <a:ea typeface="Times New Roman" panose="02020603050405020304" pitchFamily="18" charset="0"/>
                <a:cs typeface="Times New Roman" panose="02020603050405020304" pitchFamily="18" charset="0"/>
              </a:rPr>
              <a:t> </a:t>
            </a:r>
            <a:r>
              <a:rPr lang="en-US" sz="2000" dirty="0">
                <a:solidFill>
                  <a:schemeClr val="accent1"/>
                </a:solidFill>
                <a:effectLst/>
                <a:ea typeface="Times New Roman" panose="02020603050405020304" pitchFamily="18" charset="0"/>
                <a:cs typeface="Times New Roman" panose="02020603050405020304" pitchFamily="18" charset="0"/>
              </a:rPr>
              <a:t>from the hours 	of sunset to </a:t>
            </a:r>
            <a:r>
              <a:rPr lang="en-US" sz="2000" spc="-10" dirty="0">
                <a:solidFill>
                  <a:schemeClr val="accent1"/>
                </a:solidFill>
                <a:effectLst/>
                <a:ea typeface="Times New Roman" panose="02020603050405020304" pitchFamily="18" charset="0"/>
                <a:cs typeface="Times New Roman" panose="02020603050405020304" pitchFamily="18" charset="0"/>
              </a:rPr>
              <a:t>sunrise.</a:t>
            </a:r>
            <a:endParaRPr lang="en-US" sz="2000" dirty="0">
              <a:solidFill>
                <a:schemeClr val="accent1"/>
              </a:solidFill>
            </a:endParaRPr>
          </a:p>
        </p:txBody>
      </p:sp>
      <p:pic>
        <p:nvPicPr>
          <p:cNvPr id="17" name="Audio 16">
            <a:hlinkClick r:id="" action="ppaction://media"/>
            <a:extLst>
              <a:ext uri="{FF2B5EF4-FFF2-40B4-BE49-F238E27FC236}">
                <a16:creationId xmlns:a16="http://schemas.microsoft.com/office/drawing/2014/main" id="{FD0C1312-21A2-B241-6F9E-81DDA51914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23097580"/>
      </p:ext>
    </p:extLst>
  </p:cSld>
  <p:clrMapOvr>
    <a:masterClrMapping/>
  </p:clrMapOvr>
  <mc:AlternateContent xmlns:mc="http://schemas.openxmlformats.org/markup-compatibility/2006" xmlns:p14="http://schemas.microsoft.com/office/powerpoint/2010/main">
    <mc:Choice Requires="p14">
      <p:transition spd="slow" p14:dur="2000" advTm="43621"/>
    </mc:Choice>
    <mc:Fallback xmlns="">
      <p:transition spd="slow" advTm="43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D42F2-0288-AE80-37CC-F1B85636BD1A}"/>
              </a:ext>
            </a:extLst>
          </p:cNvPr>
          <p:cNvSpPr>
            <a:spLocks noGrp="1"/>
          </p:cNvSpPr>
          <p:nvPr>
            <p:ph type="title"/>
          </p:nvPr>
        </p:nvSpPr>
        <p:spPr/>
        <p:txBody>
          <a:bodyPr>
            <a:normAutofit fontScale="90000"/>
          </a:bodyPr>
          <a:lstStyle/>
          <a:p>
            <a:pPr algn="ctr"/>
            <a:r>
              <a:rPr lang="en-US" sz="2800" b="1" u="sng" dirty="0">
                <a:effectLst/>
                <a:latin typeface="Trebuchet MS" panose="020B0603020202020204" pitchFamily="34" charset="0"/>
                <a:ea typeface="Times New Roman" panose="02020603050405020304" pitchFamily="18" charset="0"/>
              </a:rPr>
              <a:t>Chapter</a:t>
            </a:r>
            <a:r>
              <a:rPr lang="en-US" sz="2800" b="1" u="sng" spc="-50"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15,</a:t>
            </a:r>
            <a:r>
              <a:rPr lang="en-US" sz="2800" b="1" u="sng" spc="-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Article</a:t>
            </a:r>
            <a:r>
              <a:rPr lang="en-US" sz="2800" b="1" u="sng" spc="-3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I,</a:t>
            </a:r>
            <a:r>
              <a:rPr lang="en-US" sz="2800" b="1" u="sng" spc="-40"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Section</a:t>
            </a:r>
            <a:r>
              <a:rPr lang="en-US" sz="2800" b="1" u="sng" spc="-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15-65</a:t>
            </a:r>
            <a:r>
              <a:rPr lang="en-US" sz="2800" b="1" u="sng" spc="-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of</a:t>
            </a:r>
            <a:r>
              <a:rPr lang="en-US" sz="2800" b="1" u="sng" spc="-60"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the</a:t>
            </a:r>
            <a:r>
              <a:rPr lang="en-US" sz="2800" b="1" u="sng" spc="-45" dirty="0">
                <a:effectLst/>
                <a:latin typeface="Trebuchet MS" panose="020B0603020202020204" pitchFamily="34" charset="0"/>
                <a:ea typeface="Times New Roman" panose="02020603050405020304" pitchFamily="18" charset="0"/>
              </a:rPr>
              <a:t> </a:t>
            </a:r>
            <a:br>
              <a:rPr lang="en-US" sz="2800" b="1" u="sng" spc="-45" dirty="0">
                <a:effectLst/>
                <a:latin typeface="Trebuchet MS" panose="020B0603020202020204" pitchFamily="34" charset="0"/>
                <a:ea typeface="Times New Roman" panose="02020603050405020304" pitchFamily="18" charset="0"/>
              </a:rPr>
            </a:br>
            <a:r>
              <a:rPr lang="en-US" sz="2800" b="1" u="sng" spc="-45" dirty="0">
                <a:effectLst/>
                <a:latin typeface="Trebuchet MS" panose="020B0603020202020204" pitchFamily="34" charset="0"/>
                <a:ea typeface="Times New Roman" panose="02020603050405020304" pitchFamily="18" charset="0"/>
              </a:rPr>
              <a:t>City of South Miami </a:t>
            </a:r>
            <a:r>
              <a:rPr lang="en-US" sz="2800" b="1" u="sng" dirty="0">
                <a:effectLst/>
                <a:latin typeface="Trebuchet MS" panose="020B0603020202020204" pitchFamily="34" charset="0"/>
                <a:ea typeface="Times New Roman" panose="02020603050405020304" pitchFamily="18" charset="0"/>
              </a:rPr>
              <a:t>Code</a:t>
            </a:r>
            <a:br>
              <a:rPr lang="en-US" sz="2800" b="1" u="sng" dirty="0">
                <a:effectLst/>
                <a:latin typeface="Trebuchet MS" panose="020B0603020202020204" pitchFamily="34" charset="0"/>
                <a:ea typeface="Times New Roman" panose="02020603050405020304" pitchFamily="18" charset="0"/>
              </a:rPr>
            </a:br>
            <a:br>
              <a:rPr lang="en-US" sz="2800" b="1" u="sng" dirty="0">
                <a:effectLst/>
                <a:latin typeface="Trebuchet MS" panose="020B0603020202020204" pitchFamily="34" charset="0"/>
                <a:ea typeface="Times New Roman" panose="02020603050405020304" pitchFamily="18" charset="0"/>
              </a:rPr>
            </a:br>
            <a:r>
              <a:rPr lang="en-US" sz="2800" b="1" dirty="0">
                <a:effectLst/>
                <a:latin typeface="Trebuchet MS" panose="020B0603020202020204" pitchFamily="34" charset="0"/>
                <a:ea typeface="Times New Roman" panose="02020603050405020304" pitchFamily="18" charset="0"/>
              </a:rPr>
              <a:t>Overnight</a:t>
            </a:r>
            <a:r>
              <a:rPr lang="en-US" sz="2800" b="1" spc="-10" dirty="0">
                <a:effectLst/>
                <a:latin typeface="Trebuchet MS" panose="020B0603020202020204" pitchFamily="34" charset="0"/>
                <a:ea typeface="Times New Roman" panose="02020603050405020304" pitchFamily="18" charset="0"/>
              </a:rPr>
              <a:t> </a:t>
            </a:r>
            <a:r>
              <a:rPr lang="en-US" sz="2800" b="1" dirty="0">
                <a:effectLst/>
                <a:latin typeface="Trebuchet MS" panose="020B0603020202020204" pitchFamily="34" charset="0"/>
                <a:ea typeface="Times New Roman" panose="02020603050405020304" pitchFamily="18" charset="0"/>
              </a:rPr>
              <a:t>Camping prohibited</a:t>
            </a:r>
            <a:endParaRPr lang="en-US" sz="2800" dirty="0">
              <a:latin typeface="Trebuchet MS" panose="020B0603020202020204" pitchFamily="34" charset="0"/>
            </a:endParaRPr>
          </a:p>
        </p:txBody>
      </p:sp>
      <p:sp>
        <p:nvSpPr>
          <p:cNvPr id="3" name="Content Placeholder 2">
            <a:extLst>
              <a:ext uri="{FF2B5EF4-FFF2-40B4-BE49-F238E27FC236}">
                <a16:creationId xmlns:a16="http://schemas.microsoft.com/office/drawing/2014/main" id="{17C79A2A-EEC9-154D-1FC5-3A3E77E9522C}"/>
              </a:ext>
            </a:extLst>
          </p:cNvPr>
          <p:cNvSpPr>
            <a:spLocks noGrp="1"/>
          </p:cNvSpPr>
          <p:nvPr>
            <p:ph idx="1"/>
          </p:nvPr>
        </p:nvSpPr>
        <p:spPr/>
        <p:txBody>
          <a:bodyPr>
            <a:normAutofit/>
          </a:bodyPr>
          <a:lstStyle/>
          <a:p>
            <a:pPr marL="0" marR="0" lvl="0" indent="0" algn="ctr">
              <a:spcBef>
                <a:spcPts val="360"/>
              </a:spcBef>
              <a:spcAft>
                <a:spcPts val="0"/>
              </a:spcAft>
              <a:buSzPts val="1100"/>
              <a:buNone/>
              <a:tabLst>
                <a:tab pos="545465" algn="l"/>
                <a:tab pos="1002665" algn="l"/>
              </a:tabLst>
            </a:pPr>
            <a:endParaRPr lang="en-US" sz="1800" u="sng" spc="-25" dirty="0">
              <a:effectLst/>
              <a:ea typeface="Calibri" panose="020F0502020204030204" pitchFamily="34" charset="0"/>
            </a:endParaRPr>
          </a:p>
          <a:p>
            <a:pPr marL="0" marR="0" lvl="0" indent="0" algn="just">
              <a:spcBef>
                <a:spcPts val="1165"/>
              </a:spcBef>
              <a:spcAft>
                <a:spcPts val="0"/>
              </a:spcAft>
              <a:buSzPts val="1100"/>
              <a:buNone/>
              <a:tabLst>
                <a:tab pos="545465" algn="l"/>
              </a:tabLst>
            </a:pPr>
            <a:r>
              <a:rPr lang="en-US" sz="1800" spc="0" dirty="0">
                <a:effectLst/>
                <a:latin typeface="Trebuchet MS" panose="020B0603020202020204" pitchFamily="34" charset="0"/>
                <a:ea typeface="Calibri" panose="020F0502020204030204" pitchFamily="34" charset="0"/>
              </a:rPr>
              <a:t>(c)</a:t>
            </a:r>
            <a:r>
              <a:rPr lang="en-US" sz="1800" spc="-5"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Enforcement</a:t>
            </a:r>
            <a:r>
              <a:rPr lang="en-US" sz="1800" spc="-30"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and</a:t>
            </a:r>
            <a:r>
              <a:rPr lang="en-US" sz="1800" spc="-5"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Penalties.</a:t>
            </a:r>
            <a:r>
              <a:rPr lang="en-US" sz="1800" spc="265" dirty="0">
                <a:effectLst/>
                <a:latin typeface="Trebuchet MS" panose="020B0603020202020204" pitchFamily="34" charset="0"/>
                <a:ea typeface="Calibri" panose="020F0502020204030204" pitchFamily="34" charset="0"/>
              </a:rPr>
              <a:t> </a:t>
            </a:r>
          </a:p>
          <a:p>
            <a:pPr marL="0" marR="0" lvl="0" indent="0" algn="just">
              <a:spcBef>
                <a:spcPts val="1165"/>
              </a:spcBef>
              <a:spcAft>
                <a:spcPts val="0"/>
              </a:spcAft>
              <a:buSzPts val="1100"/>
              <a:buNone/>
              <a:tabLst>
                <a:tab pos="545465" algn="l"/>
              </a:tabLst>
            </a:pPr>
            <a:r>
              <a:rPr lang="en-US" sz="1800" spc="0" dirty="0">
                <a:effectLst/>
                <a:latin typeface="Trebuchet MS" panose="020B0603020202020204" pitchFamily="34" charset="0"/>
                <a:ea typeface="Calibri" panose="020F0502020204030204" pitchFamily="34" charset="0"/>
              </a:rPr>
              <a:t>The enforcement procedures</a:t>
            </a:r>
            <a:r>
              <a:rPr lang="en-US" sz="1800" spc="-5"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and penalties</a:t>
            </a:r>
            <a:r>
              <a:rPr lang="en-US" sz="1800" spc="-5"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set</a:t>
            </a:r>
            <a:r>
              <a:rPr lang="en-US" sz="1800" spc="-30"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forth</a:t>
            </a:r>
            <a:r>
              <a:rPr lang="en-US" sz="1800" spc="-5"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in</a:t>
            </a:r>
            <a:r>
              <a:rPr lang="en-US" sz="1800" spc="-30"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this </a:t>
            </a:r>
            <a:r>
              <a:rPr lang="en-US" sz="1800" spc="-10" dirty="0">
                <a:effectLst/>
                <a:latin typeface="Trebuchet MS" panose="020B0603020202020204" pitchFamily="34" charset="0"/>
                <a:ea typeface="Calibri" panose="020F0502020204030204" pitchFamily="34" charset="0"/>
              </a:rPr>
              <a:t>section</a:t>
            </a:r>
            <a:r>
              <a:rPr lang="en-US" dirty="0">
                <a:latin typeface="Times New Roman" panose="02020603050405020304" pitchFamily="18"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are</a:t>
            </a:r>
            <a:r>
              <a:rPr lang="en-US" sz="1800" spc="90"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specifically</a:t>
            </a:r>
            <a:r>
              <a:rPr lang="en-US" sz="1800" spc="95"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tailored</a:t>
            </a:r>
            <a:r>
              <a:rPr lang="en-US" sz="1800" spc="110"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to</a:t>
            </a:r>
            <a:r>
              <a:rPr lang="en-US" sz="1800" spc="110"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address</a:t>
            </a:r>
            <a:r>
              <a:rPr lang="en-US" sz="1800" spc="95"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and</a:t>
            </a:r>
            <a:r>
              <a:rPr lang="en-US" sz="1800" spc="100"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assist</a:t>
            </a:r>
            <a:r>
              <a:rPr lang="en-US" sz="1800" spc="110"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individuals</a:t>
            </a:r>
            <a:r>
              <a:rPr lang="en-US" sz="1800" spc="100"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in</a:t>
            </a:r>
            <a:r>
              <a:rPr lang="en-US" sz="1800" spc="105"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achieving</a:t>
            </a:r>
            <a:r>
              <a:rPr lang="en-US" sz="1800" spc="85"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compliance.</a:t>
            </a:r>
          </a:p>
          <a:p>
            <a:pPr marL="0" marR="0" lvl="0" indent="0" algn="just">
              <a:spcBef>
                <a:spcPts val="1165"/>
              </a:spcBef>
              <a:spcAft>
                <a:spcPts val="0"/>
              </a:spcAft>
              <a:buSzPts val="1100"/>
              <a:buNone/>
              <a:tabLst>
                <a:tab pos="545465" algn="l"/>
              </a:tabLst>
            </a:pPr>
            <a:r>
              <a:rPr lang="en-US" sz="1800" spc="0" dirty="0">
                <a:effectLst/>
                <a:latin typeface="Trebuchet MS" panose="020B0603020202020204" pitchFamily="34" charset="0"/>
                <a:ea typeface="Calibri" panose="020F0502020204030204" pitchFamily="34" charset="0"/>
              </a:rPr>
              <a:t>Any</a:t>
            </a:r>
            <a:r>
              <a:rPr lang="en-US" sz="1800" spc="90" dirty="0">
                <a:effectLst/>
                <a:latin typeface="Trebuchet MS" panose="020B0603020202020204" pitchFamily="34" charset="0"/>
                <a:ea typeface="Calibri" panose="020F0502020204030204" pitchFamily="34" charset="0"/>
              </a:rPr>
              <a:t> </a:t>
            </a:r>
            <a:r>
              <a:rPr lang="en-US" sz="1800" spc="-10" dirty="0">
                <a:effectLst/>
                <a:latin typeface="Trebuchet MS" panose="020B0603020202020204" pitchFamily="34" charset="0"/>
                <a:ea typeface="Calibri" panose="020F0502020204030204" pitchFamily="34" charset="0"/>
              </a:rPr>
              <a:t>person</a:t>
            </a:r>
            <a:r>
              <a:rPr lang="en-US" dirty="0">
                <a:latin typeface="Times New Roman" panose="02020603050405020304" pitchFamily="18"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who violates</a:t>
            </a:r>
            <a:r>
              <a:rPr lang="en-US" sz="1800" spc="-30"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this section</a:t>
            </a:r>
            <a:r>
              <a:rPr lang="en-US" spc="-35" dirty="0">
                <a:latin typeface="Trebuchet MS" panose="020B0603020202020204" pitchFamily="34" charset="0"/>
                <a:ea typeface="Calibri" panose="020F0502020204030204" pitchFamily="34" charset="0"/>
              </a:rPr>
              <a:t>, shall first receive a written warning, which </a:t>
            </a:r>
            <a:r>
              <a:rPr lang="en-US" sz="1800" spc="0" dirty="0">
                <a:effectLst/>
                <a:ea typeface="Calibri" panose="020F0502020204030204" pitchFamily="34" charset="0"/>
              </a:rPr>
              <a:t>may</a:t>
            </a:r>
            <a:r>
              <a:rPr lang="en-US" sz="1800" spc="255" dirty="0">
                <a:effectLst/>
                <a:ea typeface="Calibri" panose="020F0502020204030204" pitchFamily="34" charset="0"/>
              </a:rPr>
              <a:t> </a:t>
            </a:r>
            <a:r>
              <a:rPr lang="en-US" sz="1800" spc="0" dirty="0">
                <a:effectLst/>
                <a:ea typeface="Calibri" panose="020F0502020204030204" pitchFamily="34" charset="0"/>
              </a:rPr>
              <a:t>be</a:t>
            </a:r>
            <a:r>
              <a:rPr lang="en-US" sz="1800" spc="260" dirty="0">
                <a:effectLst/>
                <a:ea typeface="Calibri" panose="020F0502020204030204" pitchFamily="34" charset="0"/>
              </a:rPr>
              <a:t> </a:t>
            </a:r>
            <a:r>
              <a:rPr lang="en-US" sz="1800" spc="0" dirty="0">
                <a:effectLst/>
                <a:ea typeface="Calibri" panose="020F0502020204030204" pitchFamily="34" charset="0"/>
              </a:rPr>
              <a:t>accompanied</a:t>
            </a:r>
            <a:r>
              <a:rPr lang="en-US" sz="1800" spc="260" dirty="0">
                <a:effectLst/>
                <a:ea typeface="Calibri" panose="020F0502020204030204" pitchFamily="34" charset="0"/>
              </a:rPr>
              <a:t> </a:t>
            </a:r>
            <a:r>
              <a:rPr lang="en-US" sz="1800" spc="0" dirty="0">
                <a:effectLst/>
                <a:ea typeface="Calibri" panose="020F0502020204030204" pitchFamily="34" charset="0"/>
              </a:rPr>
              <a:t>by</a:t>
            </a:r>
            <a:r>
              <a:rPr lang="en-US" sz="1800" spc="255" dirty="0">
                <a:effectLst/>
                <a:ea typeface="Calibri" panose="020F0502020204030204" pitchFamily="34" charset="0"/>
              </a:rPr>
              <a:t> </a:t>
            </a:r>
            <a:r>
              <a:rPr lang="en-US" sz="1800" spc="0" dirty="0">
                <a:effectLst/>
                <a:ea typeface="Calibri" panose="020F0502020204030204" pitchFamily="34" charset="0"/>
              </a:rPr>
              <a:t>written</a:t>
            </a:r>
            <a:r>
              <a:rPr lang="en-US" sz="1800" spc="265" dirty="0">
                <a:effectLst/>
                <a:ea typeface="Calibri" panose="020F0502020204030204" pitchFamily="34" charset="0"/>
              </a:rPr>
              <a:t> </a:t>
            </a:r>
            <a:r>
              <a:rPr lang="en-US" sz="1800" spc="0" dirty="0">
                <a:effectLst/>
                <a:ea typeface="Calibri" panose="020F0502020204030204" pitchFamily="34" charset="0"/>
              </a:rPr>
              <a:t>information</a:t>
            </a:r>
            <a:r>
              <a:rPr lang="en-US" sz="1800" spc="255" dirty="0">
                <a:effectLst/>
                <a:ea typeface="Calibri" panose="020F0502020204030204" pitchFamily="34" charset="0"/>
              </a:rPr>
              <a:t> </a:t>
            </a:r>
            <a:r>
              <a:rPr lang="en-US" sz="1800" spc="0" dirty="0">
                <a:effectLst/>
                <a:ea typeface="Calibri" panose="020F0502020204030204" pitchFamily="34" charset="0"/>
              </a:rPr>
              <a:t>regarding</a:t>
            </a:r>
            <a:r>
              <a:rPr lang="en-US" sz="1800" spc="255" dirty="0">
                <a:effectLst/>
                <a:ea typeface="Calibri" panose="020F0502020204030204" pitchFamily="34" charset="0"/>
              </a:rPr>
              <a:t> </a:t>
            </a:r>
            <a:r>
              <a:rPr lang="en-US" sz="1800" spc="-25" dirty="0">
                <a:effectLst/>
                <a:ea typeface="Calibri" panose="020F0502020204030204" pitchFamily="34" charset="0"/>
              </a:rPr>
              <a:t>the</a:t>
            </a:r>
            <a:r>
              <a:rPr lang="en-US" dirty="0">
                <a:ea typeface="Calibri" panose="020F0502020204030204" pitchFamily="34" charset="0"/>
              </a:rPr>
              <a:t> </a:t>
            </a:r>
            <a:r>
              <a:rPr lang="en-US" sz="1800" spc="0" dirty="0">
                <a:effectLst/>
                <a:ea typeface="Calibri" panose="020F0502020204030204" pitchFamily="34" charset="0"/>
              </a:rPr>
              <a:t>availability</a:t>
            </a:r>
            <a:r>
              <a:rPr lang="en-US" sz="1800" spc="235" dirty="0">
                <a:effectLst/>
                <a:ea typeface="Calibri" panose="020F0502020204030204" pitchFamily="34" charset="0"/>
              </a:rPr>
              <a:t> </a:t>
            </a:r>
            <a:r>
              <a:rPr lang="en-US" sz="1800" spc="0" dirty="0">
                <a:effectLst/>
                <a:ea typeface="Calibri" panose="020F0502020204030204" pitchFamily="34" charset="0"/>
              </a:rPr>
              <a:t>of</a:t>
            </a:r>
            <a:r>
              <a:rPr lang="en-US" sz="1800" spc="260" dirty="0">
                <a:effectLst/>
                <a:ea typeface="Calibri" panose="020F0502020204030204" pitchFamily="34" charset="0"/>
              </a:rPr>
              <a:t> </a:t>
            </a:r>
            <a:r>
              <a:rPr lang="en-US" sz="1800" spc="0" dirty="0">
                <a:effectLst/>
                <a:ea typeface="Calibri" panose="020F0502020204030204" pitchFamily="34" charset="0"/>
              </a:rPr>
              <a:t>medical</a:t>
            </a:r>
            <a:r>
              <a:rPr lang="en-US" sz="1800" spc="255" dirty="0">
                <a:effectLst/>
                <a:ea typeface="Calibri" panose="020F0502020204030204" pitchFamily="34" charset="0"/>
              </a:rPr>
              <a:t> </a:t>
            </a:r>
            <a:r>
              <a:rPr lang="en-US" sz="1800" spc="0" dirty="0">
                <a:effectLst/>
                <a:ea typeface="Calibri" panose="020F0502020204030204" pitchFamily="34" charset="0"/>
              </a:rPr>
              <a:t>treatment</a:t>
            </a:r>
            <a:r>
              <a:rPr lang="en-US" sz="1800" spc="265" dirty="0">
                <a:effectLst/>
                <a:ea typeface="Calibri" panose="020F0502020204030204" pitchFamily="34" charset="0"/>
              </a:rPr>
              <a:t> </a:t>
            </a:r>
            <a:r>
              <a:rPr lang="en-US" sz="1800" spc="0" dirty="0">
                <a:effectLst/>
                <a:ea typeface="Calibri" panose="020F0502020204030204" pitchFamily="34" charset="0"/>
              </a:rPr>
              <a:t>(including</a:t>
            </a:r>
            <a:r>
              <a:rPr lang="en-US" sz="1800" spc="245" dirty="0">
                <a:effectLst/>
                <a:ea typeface="Calibri" panose="020F0502020204030204" pitchFamily="34" charset="0"/>
              </a:rPr>
              <a:t> </a:t>
            </a:r>
            <a:r>
              <a:rPr lang="en-US" sz="1800" spc="0" dirty="0">
                <a:effectLst/>
                <a:ea typeface="Calibri" panose="020F0502020204030204" pitchFamily="34" charset="0"/>
              </a:rPr>
              <a:t>mental</a:t>
            </a:r>
            <a:r>
              <a:rPr lang="en-US" spc="260" dirty="0">
                <a:ea typeface="Calibri" panose="020F0502020204030204" pitchFamily="34" charset="0"/>
              </a:rPr>
              <a:t> </a:t>
            </a:r>
            <a:r>
              <a:rPr lang="en-US" sz="1800" spc="0" dirty="0">
                <a:effectLst/>
                <a:ea typeface="Calibri" panose="020F0502020204030204" pitchFamily="34" charset="0"/>
              </a:rPr>
              <a:t>health</a:t>
            </a:r>
            <a:r>
              <a:rPr lang="en-US" sz="1800" spc="245" dirty="0">
                <a:effectLst/>
                <a:ea typeface="Calibri" panose="020F0502020204030204" pitchFamily="34" charset="0"/>
              </a:rPr>
              <a:t> </a:t>
            </a:r>
            <a:r>
              <a:rPr lang="en-US" sz="1800" spc="0" dirty="0">
                <a:effectLst/>
                <a:ea typeface="Calibri" panose="020F0502020204030204" pitchFamily="34" charset="0"/>
              </a:rPr>
              <a:t>treatment)</a:t>
            </a:r>
            <a:r>
              <a:rPr lang="en-US" sz="1800" spc="260" dirty="0">
                <a:effectLst/>
                <a:ea typeface="Calibri" panose="020F0502020204030204" pitchFamily="34" charset="0"/>
              </a:rPr>
              <a:t> </a:t>
            </a:r>
            <a:r>
              <a:rPr lang="en-US" sz="1800" spc="0" dirty="0">
                <a:effectLst/>
                <a:ea typeface="Calibri" panose="020F0502020204030204" pitchFamily="34" charset="0"/>
              </a:rPr>
              <a:t>or</a:t>
            </a:r>
            <a:r>
              <a:rPr lang="en-US" sz="1800" spc="255" dirty="0">
                <a:effectLst/>
                <a:ea typeface="Calibri" panose="020F0502020204030204" pitchFamily="34" charset="0"/>
              </a:rPr>
              <a:t> </a:t>
            </a:r>
            <a:r>
              <a:rPr lang="en-US" sz="1800" spc="-10" dirty="0">
                <a:effectLst/>
                <a:ea typeface="Calibri" panose="020F0502020204030204" pitchFamily="34" charset="0"/>
              </a:rPr>
              <a:t>social</a:t>
            </a:r>
            <a:r>
              <a:rPr lang="en-US" dirty="0">
                <a:ea typeface="Calibri" panose="020F0502020204030204" pitchFamily="34" charset="0"/>
              </a:rPr>
              <a:t> </a:t>
            </a:r>
            <a:r>
              <a:rPr lang="en-US" sz="1800" dirty="0">
                <a:effectLst/>
                <a:ea typeface="Times New Roman" panose="02020603050405020304" pitchFamily="18" charset="0"/>
                <a:cs typeface="Times New Roman" panose="02020603050405020304" pitchFamily="18" charset="0"/>
              </a:rPr>
              <a:t>services (including temporary shelter or drug or alcohol </a:t>
            </a:r>
            <a:r>
              <a:rPr lang="en-US" sz="1800" spc="-10" dirty="0">
                <a:effectLst/>
                <a:ea typeface="Times New Roman" panose="02020603050405020304" pitchFamily="18" charset="0"/>
                <a:cs typeface="Times New Roman" panose="02020603050405020304" pitchFamily="18" charset="0"/>
              </a:rPr>
              <a:t>rehabilitation),</a:t>
            </a:r>
            <a:endParaRPr lang="en-US" sz="1800" spc="-50" dirty="0">
              <a:effectLst/>
              <a:latin typeface="Trebuchet MS" panose="020B0603020202020204" pitchFamily="34" charset="0"/>
              <a:ea typeface="Calibri" panose="020F0502020204030204" pitchFamily="34" charset="0"/>
            </a:endParaRPr>
          </a:p>
          <a:p>
            <a:pPr marL="0" marR="0" lvl="0" indent="0" algn="just">
              <a:spcBef>
                <a:spcPts val="1165"/>
              </a:spcBef>
              <a:spcAft>
                <a:spcPts val="0"/>
              </a:spcAft>
              <a:buSzPts val="1100"/>
              <a:buNone/>
              <a:tabLst>
                <a:tab pos="545465" algn="l"/>
              </a:tabLst>
            </a:pPr>
            <a:r>
              <a:rPr lang="en-US" sz="1800" spc="-50" dirty="0">
                <a:effectLst/>
                <a:latin typeface="Trebuchet MS" panose="020B0603020202020204" pitchFamily="34" charset="0"/>
                <a:ea typeface="Calibri" panose="020F0502020204030204" pitchFamily="34" charset="0"/>
              </a:rPr>
              <a:t>And if found to thereafter be in violation of this section, </a:t>
            </a:r>
            <a:r>
              <a:rPr lang="en-US" sz="1800" spc="-10" dirty="0">
                <a:effectLst/>
                <a:latin typeface="Trebuchet MS" panose="020B0603020202020204" pitchFamily="34" charset="0"/>
                <a:ea typeface="Calibri" panose="020F0502020204030204" pitchFamily="34" charset="0"/>
              </a:rPr>
              <a:t>shall</a:t>
            </a:r>
            <a:r>
              <a:rPr lang="en-US" dirty="0">
                <a:latin typeface="Times New Roman" panose="02020603050405020304" pitchFamily="18"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be</a:t>
            </a:r>
            <a:r>
              <a:rPr lang="en-US" sz="1800" spc="-45"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guilty</a:t>
            </a:r>
            <a:r>
              <a:rPr lang="en-US" sz="1800" spc="-30"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of</a:t>
            </a:r>
            <a:r>
              <a:rPr lang="en-US" sz="1800" spc="-35"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a</a:t>
            </a:r>
            <a:r>
              <a:rPr lang="en-US" sz="1800" spc="-30"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misdemeanor and,</a:t>
            </a:r>
            <a:r>
              <a:rPr lang="en-US" sz="1800" spc="-45"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upon conviction, shall</a:t>
            </a:r>
            <a:r>
              <a:rPr lang="en-US" sz="1800" spc="-40"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be</a:t>
            </a:r>
            <a:r>
              <a:rPr lang="en-US" sz="1800" spc="-30"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punished</a:t>
            </a:r>
            <a:r>
              <a:rPr lang="en-US" sz="1800" spc="-30"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either</a:t>
            </a:r>
            <a:r>
              <a:rPr lang="en-US" sz="1800" spc="-40"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by a</a:t>
            </a:r>
            <a:r>
              <a:rPr lang="en-US" sz="1800" spc="-30" dirty="0">
                <a:effectLst/>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fine</a:t>
            </a:r>
            <a:r>
              <a:rPr lang="en-US" spc="-50" dirty="0">
                <a:latin typeface="Trebuchet MS" panose="020B0603020202020204" pitchFamily="34"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up to</a:t>
            </a:r>
            <a:r>
              <a:rPr lang="en-US" sz="1800" spc="-45" dirty="0">
                <a:effectLst/>
                <a:latin typeface="Trebuchet MS" panose="020B0603020202020204" pitchFamily="34" charset="0"/>
                <a:ea typeface="Calibri" panose="020F0502020204030204" pitchFamily="34" charset="0"/>
              </a:rPr>
              <a:t> </a:t>
            </a:r>
            <a:r>
              <a:rPr lang="en-US" sz="1800" spc="-10" dirty="0">
                <a:effectLst/>
                <a:latin typeface="Trebuchet MS" panose="020B0603020202020204" pitchFamily="34" charset="0"/>
                <a:ea typeface="Calibri" panose="020F0502020204030204" pitchFamily="34" charset="0"/>
              </a:rPr>
              <a:t>$500.00,</a:t>
            </a:r>
            <a:r>
              <a:rPr lang="en-US" dirty="0">
                <a:latin typeface="Times New Roman" panose="02020603050405020304" pitchFamily="18" charset="0"/>
                <a:ea typeface="Calibri" panose="020F0502020204030204" pitchFamily="34" charset="0"/>
              </a:rPr>
              <a:t> </a:t>
            </a:r>
            <a:r>
              <a:rPr lang="en-US" sz="1800" spc="0" dirty="0">
                <a:effectLst/>
                <a:latin typeface="Trebuchet MS" panose="020B0603020202020204" pitchFamily="34" charset="0"/>
                <a:ea typeface="Calibri" panose="020F0502020204030204" pitchFamily="34" charset="0"/>
              </a:rPr>
              <a:t>imprisonment in the county jail up to 60 days, or </a:t>
            </a:r>
            <a:r>
              <a:rPr lang="en-US" sz="1800" spc="-10" dirty="0">
                <a:effectLst/>
                <a:latin typeface="Trebuchet MS" panose="020B0603020202020204" pitchFamily="34" charset="0"/>
                <a:ea typeface="Calibri" panose="020F0502020204030204" pitchFamily="34" charset="0"/>
              </a:rPr>
              <a:t>both.</a:t>
            </a:r>
            <a:endParaRPr lang="en-US" sz="1800" spc="0" dirty="0">
              <a:effectLst/>
              <a:latin typeface="Times New Roman" panose="02020603050405020304" pitchFamily="18" charset="0"/>
              <a:ea typeface="Calibri" panose="020F0502020204030204" pitchFamily="34" charset="0"/>
            </a:endParaRPr>
          </a:p>
          <a:p>
            <a:endParaRPr lang="en-US" dirty="0"/>
          </a:p>
        </p:txBody>
      </p:sp>
      <p:pic>
        <p:nvPicPr>
          <p:cNvPr id="37" name="Audio 36">
            <a:hlinkClick r:id="" action="ppaction://media"/>
            <a:extLst>
              <a:ext uri="{FF2B5EF4-FFF2-40B4-BE49-F238E27FC236}">
                <a16:creationId xmlns:a16="http://schemas.microsoft.com/office/drawing/2014/main" id="{690941A0-60B6-F53C-D83E-27E4AA8345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98001706"/>
      </p:ext>
    </p:extLst>
  </p:cSld>
  <p:clrMapOvr>
    <a:masterClrMapping/>
  </p:clrMapOvr>
  <mc:AlternateContent xmlns:mc="http://schemas.openxmlformats.org/markup-compatibility/2006" xmlns:p14="http://schemas.microsoft.com/office/powerpoint/2010/main">
    <mc:Choice Requires="p14">
      <p:transition spd="slow" p14:dur="2000" advTm="56218"/>
    </mc:Choice>
    <mc:Fallback xmlns="">
      <p:transition spd="slow" advTm="56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D42F2-0288-AE80-37CC-F1B85636BD1A}"/>
              </a:ext>
            </a:extLst>
          </p:cNvPr>
          <p:cNvSpPr>
            <a:spLocks noGrp="1"/>
          </p:cNvSpPr>
          <p:nvPr>
            <p:ph type="title"/>
          </p:nvPr>
        </p:nvSpPr>
        <p:spPr/>
        <p:txBody>
          <a:bodyPr>
            <a:normAutofit fontScale="90000"/>
          </a:bodyPr>
          <a:lstStyle/>
          <a:p>
            <a:pPr algn="ctr"/>
            <a:r>
              <a:rPr lang="en-US" sz="2800" b="1" u="sng" dirty="0">
                <a:effectLst/>
                <a:latin typeface="Trebuchet MS" panose="020B0603020202020204" pitchFamily="34" charset="0"/>
                <a:ea typeface="Times New Roman" panose="02020603050405020304" pitchFamily="18" charset="0"/>
              </a:rPr>
              <a:t>Chapter</a:t>
            </a:r>
            <a:r>
              <a:rPr lang="en-US" sz="2800" b="1" u="sng" spc="-50"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15,</a:t>
            </a:r>
            <a:r>
              <a:rPr lang="en-US" sz="2800" b="1" u="sng" spc="-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Article</a:t>
            </a:r>
            <a:r>
              <a:rPr lang="en-US" sz="2800" b="1" u="sng" spc="-3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I,</a:t>
            </a:r>
            <a:r>
              <a:rPr lang="en-US" sz="2800" b="1" u="sng" spc="-40"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Section</a:t>
            </a:r>
            <a:r>
              <a:rPr lang="en-US" sz="2800" b="1" u="sng" spc="-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15-65</a:t>
            </a:r>
            <a:r>
              <a:rPr lang="en-US" sz="2800" b="1" u="sng" spc="-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of</a:t>
            </a:r>
            <a:r>
              <a:rPr lang="en-US" sz="2800" b="1" u="sng" spc="-60"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the</a:t>
            </a:r>
            <a:r>
              <a:rPr lang="en-US" sz="2800" b="1" u="sng" spc="-45" dirty="0">
                <a:effectLst/>
                <a:latin typeface="Trebuchet MS" panose="020B0603020202020204" pitchFamily="34" charset="0"/>
                <a:ea typeface="Times New Roman" panose="02020603050405020304" pitchFamily="18" charset="0"/>
              </a:rPr>
              <a:t> </a:t>
            </a:r>
            <a:br>
              <a:rPr lang="en-US" sz="2800" b="1" u="sng" spc="-45" dirty="0">
                <a:effectLst/>
                <a:latin typeface="Trebuchet MS" panose="020B0603020202020204" pitchFamily="34" charset="0"/>
                <a:ea typeface="Times New Roman" panose="02020603050405020304" pitchFamily="18" charset="0"/>
              </a:rPr>
            </a:br>
            <a:r>
              <a:rPr lang="en-US" sz="2800" b="1" u="sng" spc="-45" dirty="0">
                <a:effectLst/>
                <a:latin typeface="Trebuchet MS" panose="020B0603020202020204" pitchFamily="34" charset="0"/>
                <a:ea typeface="Times New Roman" panose="02020603050405020304" pitchFamily="18" charset="0"/>
              </a:rPr>
              <a:t>City of South Miami </a:t>
            </a:r>
            <a:r>
              <a:rPr lang="en-US" sz="2800" b="1" u="sng" dirty="0">
                <a:effectLst/>
                <a:latin typeface="Trebuchet MS" panose="020B0603020202020204" pitchFamily="34" charset="0"/>
                <a:ea typeface="Times New Roman" panose="02020603050405020304" pitchFamily="18" charset="0"/>
              </a:rPr>
              <a:t>Code</a:t>
            </a:r>
            <a:br>
              <a:rPr lang="en-US" sz="2800" b="1" u="sng" dirty="0">
                <a:effectLst/>
                <a:latin typeface="Trebuchet MS" panose="020B0603020202020204" pitchFamily="34" charset="0"/>
                <a:ea typeface="Times New Roman" panose="02020603050405020304" pitchFamily="18" charset="0"/>
              </a:rPr>
            </a:br>
            <a:br>
              <a:rPr lang="en-US" sz="2800" b="1" u="sng" dirty="0">
                <a:effectLst/>
                <a:latin typeface="Trebuchet MS" panose="020B0603020202020204" pitchFamily="34" charset="0"/>
                <a:ea typeface="Times New Roman" panose="02020603050405020304" pitchFamily="18" charset="0"/>
              </a:rPr>
            </a:br>
            <a:r>
              <a:rPr lang="en-US" sz="2800" b="1" dirty="0">
                <a:effectLst/>
                <a:latin typeface="Trebuchet MS" panose="020B0603020202020204" pitchFamily="34" charset="0"/>
                <a:ea typeface="Times New Roman" panose="02020603050405020304" pitchFamily="18" charset="0"/>
              </a:rPr>
              <a:t>Overnight</a:t>
            </a:r>
            <a:r>
              <a:rPr lang="en-US" sz="2800" b="1" spc="-10" dirty="0">
                <a:effectLst/>
                <a:latin typeface="Trebuchet MS" panose="020B0603020202020204" pitchFamily="34" charset="0"/>
                <a:ea typeface="Times New Roman" panose="02020603050405020304" pitchFamily="18" charset="0"/>
              </a:rPr>
              <a:t> </a:t>
            </a:r>
            <a:r>
              <a:rPr lang="en-US" sz="2800" b="1" dirty="0">
                <a:effectLst/>
                <a:latin typeface="Trebuchet MS" panose="020B0603020202020204" pitchFamily="34" charset="0"/>
                <a:ea typeface="Times New Roman" panose="02020603050405020304" pitchFamily="18" charset="0"/>
              </a:rPr>
              <a:t>Camping prohibited</a:t>
            </a:r>
            <a:endParaRPr lang="en-US" sz="2800" dirty="0">
              <a:latin typeface="Trebuchet MS" panose="020B0603020202020204" pitchFamily="34" charset="0"/>
            </a:endParaRPr>
          </a:p>
        </p:txBody>
      </p:sp>
      <p:sp>
        <p:nvSpPr>
          <p:cNvPr id="3" name="Content Placeholder 2">
            <a:extLst>
              <a:ext uri="{FF2B5EF4-FFF2-40B4-BE49-F238E27FC236}">
                <a16:creationId xmlns:a16="http://schemas.microsoft.com/office/drawing/2014/main" id="{17C79A2A-EEC9-154D-1FC5-3A3E77E9522C}"/>
              </a:ext>
            </a:extLst>
          </p:cNvPr>
          <p:cNvSpPr>
            <a:spLocks noGrp="1"/>
          </p:cNvSpPr>
          <p:nvPr>
            <p:ph idx="1"/>
          </p:nvPr>
        </p:nvSpPr>
        <p:spPr/>
        <p:txBody>
          <a:bodyPr>
            <a:normAutofit/>
          </a:bodyPr>
          <a:lstStyle/>
          <a:p>
            <a:pPr marL="0" marR="0" lvl="0" indent="0" algn="r">
              <a:lnSpc>
                <a:spcPts val="1400"/>
              </a:lnSpc>
              <a:spcBef>
                <a:spcPts val="1160"/>
              </a:spcBef>
              <a:spcAft>
                <a:spcPts val="0"/>
              </a:spcAft>
              <a:buSzPts val="1100"/>
              <a:buNone/>
              <a:tabLst>
                <a:tab pos="1002665" algn="l"/>
                <a:tab pos="1459865" algn="l"/>
              </a:tabLst>
            </a:pPr>
            <a:endParaRPr lang="en-US" u="sng" spc="-25" dirty="0">
              <a:ea typeface="Calibri" panose="020F0502020204030204" pitchFamily="34" charset="0"/>
            </a:endParaRPr>
          </a:p>
          <a:p>
            <a:pPr marL="0" marR="0" lvl="0" indent="0" algn="just">
              <a:spcBef>
                <a:spcPts val="1165"/>
              </a:spcBef>
              <a:spcAft>
                <a:spcPts val="0"/>
              </a:spcAft>
              <a:buSzPts val="1100"/>
              <a:buNone/>
              <a:tabLst>
                <a:tab pos="1002665" algn="l"/>
                <a:tab pos="1459865" algn="l"/>
              </a:tabLst>
            </a:pPr>
            <a:r>
              <a:rPr lang="en-US" sz="1800" spc="-25" dirty="0">
                <a:effectLst/>
                <a:ea typeface="Calibri" panose="020F0502020204030204" pitchFamily="34" charset="0"/>
              </a:rPr>
              <a:t>(c)(1) The city </a:t>
            </a:r>
            <a:r>
              <a:rPr lang="en-US" spc="-25" dirty="0">
                <a:ea typeface="Calibri" panose="020F0502020204030204" pitchFamily="34" charset="0"/>
              </a:rPr>
              <a:t>shall not prosecute a criminal violation following arrest if the violator </a:t>
            </a:r>
            <a:r>
              <a:rPr lang="en-US" sz="1800" spc="-10" dirty="0">
                <a:effectLst/>
                <a:ea typeface="Calibri" panose="020F0502020204030204" pitchFamily="34" charset="0"/>
              </a:rPr>
              <a:t>provides</a:t>
            </a:r>
            <a:r>
              <a:rPr lang="en-US" dirty="0">
                <a:ea typeface="Calibri" panose="020F0502020204030204" pitchFamily="34" charset="0"/>
              </a:rPr>
              <a:t> </a:t>
            </a:r>
            <a:r>
              <a:rPr lang="en-US" sz="1800" spc="0" dirty="0">
                <a:effectLst/>
                <a:ea typeface="Calibri" panose="020F0502020204030204" pitchFamily="34" charset="0"/>
              </a:rPr>
              <a:t>proof,</a:t>
            </a:r>
            <a:r>
              <a:rPr lang="en-US" sz="1800" spc="-20" dirty="0">
                <a:effectLst/>
                <a:ea typeface="Calibri" panose="020F0502020204030204" pitchFamily="34" charset="0"/>
              </a:rPr>
              <a:t> </a:t>
            </a:r>
            <a:r>
              <a:rPr lang="en-US" sz="1800" spc="0" dirty="0">
                <a:effectLst/>
                <a:ea typeface="Calibri" panose="020F0502020204030204" pitchFamily="34" charset="0"/>
              </a:rPr>
              <a:t>within ten</a:t>
            </a:r>
            <a:r>
              <a:rPr lang="en-US" sz="1800" spc="-25" dirty="0">
                <a:effectLst/>
                <a:ea typeface="Calibri" panose="020F0502020204030204" pitchFamily="34" charset="0"/>
              </a:rPr>
              <a:t> </a:t>
            </a:r>
            <a:r>
              <a:rPr lang="en-US" sz="1800" spc="0" dirty="0">
                <a:effectLst/>
                <a:ea typeface="Calibri" panose="020F0502020204030204" pitchFamily="34" charset="0"/>
              </a:rPr>
              <a:t>(10)</a:t>
            </a:r>
            <a:r>
              <a:rPr lang="en-US" sz="1800" spc="-10" dirty="0">
                <a:effectLst/>
                <a:ea typeface="Calibri" panose="020F0502020204030204" pitchFamily="34" charset="0"/>
              </a:rPr>
              <a:t> </a:t>
            </a:r>
            <a:r>
              <a:rPr lang="en-US" sz="1800" spc="0" dirty="0">
                <a:effectLst/>
                <a:ea typeface="Calibri" panose="020F0502020204030204" pitchFamily="34" charset="0"/>
              </a:rPr>
              <a:t>days of</a:t>
            </a:r>
            <a:r>
              <a:rPr lang="en-US" sz="1800" spc="-35" dirty="0">
                <a:effectLst/>
                <a:ea typeface="Calibri" panose="020F0502020204030204" pitchFamily="34" charset="0"/>
              </a:rPr>
              <a:t> </a:t>
            </a:r>
            <a:r>
              <a:rPr lang="en-US" sz="1800" spc="0" dirty="0">
                <a:effectLst/>
                <a:ea typeface="Calibri" panose="020F0502020204030204" pitchFamily="34" charset="0"/>
              </a:rPr>
              <a:t>the arrest, that</a:t>
            </a:r>
            <a:r>
              <a:rPr lang="en-US" sz="1800" spc="-25" dirty="0">
                <a:effectLst/>
                <a:ea typeface="Calibri" panose="020F0502020204030204" pitchFamily="34" charset="0"/>
              </a:rPr>
              <a:t> </a:t>
            </a:r>
            <a:r>
              <a:rPr lang="en-US" sz="1800" spc="0" dirty="0">
                <a:effectLst/>
                <a:ea typeface="Calibri" panose="020F0502020204030204" pitchFamily="34" charset="0"/>
              </a:rPr>
              <a:t>the violator</a:t>
            </a:r>
            <a:r>
              <a:rPr lang="en-US" sz="1800" spc="-30" dirty="0">
                <a:effectLst/>
                <a:ea typeface="Calibri" panose="020F0502020204030204" pitchFamily="34" charset="0"/>
              </a:rPr>
              <a:t> </a:t>
            </a:r>
            <a:r>
              <a:rPr lang="en-US" sz="1800" spc="0" dirty="0">
                <a:effectLst/>
                <a:ea typeface="Calibri" panose="020F0502020204030204" pitchFamily="34" charset="0"/>
              </a:rPr>
              <a:t>is documented in</a:t>
            </a:r>
            <a:r>
              <a:rPr lang="en-US" sz="1800" spc="-30" dirty="0">
                <a:effectLst/>
                <a:ea typeface="Calibri" panose="020F0502020204030204" pitchFamily="34" charset="0"/>
              </a:rPr>
              <a:t> </a:t>
            </a:r>
            <a:r>
              <a:rPr lang="en-US" sz="1800" spc="-50" dirty="0">
                <a:effectLst/>
                <a:ea typeface="Calibri" panose="020F0502020204030204" pitchFamily="34" charset="0"/>
              </a:rPr>
              <a:t>a</a:t>
            </a:r>
            <a:r>
              <a:rPr lang="en-US" dirty="0">
                <a:ea typeface="Calibri" panose="020F0502020204030204" pitchFamily="34" charset="0"/>
              </a:rPr>
              <a:t> </a:t>
            </a:r>
            <a:r>
              <a:rPr lang="en-US" sz="1800" spc="0" dirty="0">
                <a:effectLst/>
                <a:ea typeface="Calibri" panose="020F0502020204030204" pitchFamily="34" charset="0"/>
              </a:rPr>
              <a:t>Homeless Management Information System accessible by the City, </a:t>
            </a:r>
            <a:r>
              <a:rPr lang="en-US" sz="1800" spc="-20" dirty="0">
                <a:effectLst/>
                <a:ea typeface="Calibri" panose="020F0502020204030204" pitchFamily="34" charset="0"/>
              </a:rPr>
              <a:t>and:</a:t>
            </a:r>
            <a:endParaRPr lang="en-US" dirty="0">
              <a:ea typeface="Calibri" panose="020F0502020204030204" pitchFamily="34" charset="0"/>
            </a:endParaRPr>
          </a:p>
          <a:p>
            <a:pPr marL="0" marR="0" lvl="0" indent="0" algn="just">
              <a:spcBef>
                <a:spcPts val="1165"/>
              </a:spcBef>
              <a:spcAft>
                <a:spcPts val="0"/>
              </a:spcAft>
              <a:buSzPts val="1100"/>
              <a:buNone/>
              <a:tabLst>
                <a:tab pos="1002665" algn="l"/>
                <a:tab pos="1459865" algn="l"/>
              </a:tabLst>
            </a:pPr>
            <a:r>
              <a:rPr lang="en-US" sz="1800" spc="-25" dirty="0">
                <a:effectLst/>
                <a:ea typeface="Calibri" panose="020F0502020204030204" pitchFamily="34" charset="0"/>
              </a:rPr>
              <a:t>	a. </a:t>
            </a:r>
            <a:r>
              <a:rPr lang="en-US" sz="1800" spc="0" dirty="0">
                <a:effectLst/>
                <a:ea typeface="Calibri" panose="020F0502020204030204" pitchFamily="34" charset="0"/>
              </a:rPr>
              <a:t>the</a:t>
            </a:r>
            <a:r>
              <a:rPr lang="en-US" sz="1800" spc="-85" dirty="0">
                <a:effectLst/>
                <a:ea typeface="Calibri" panose="020F0502020204030204" pitchFamily="34" charset="0"/>
              </a:rPr>
              <a:t> </a:t>
            </a:r>
            <a:r>
              <a:rPr lang="en-US" sz="1800" spc="0" dirty="0">
                <a:effectLst/>
                <a:ea typeface="Calibri" panose="020F0502020204030204" pitchFamily="34" charset="0"/>
              </a:rPr>
              <a:t>violator</a:t>
            </a:r>
            <a:r>
              <a:rPr lang="en-US" sz="1800" spc="-75" dirty="0">
                <a:effectLst/>
                <a:ea typeface="Calibri" panose="020F0502020204030204" pitchFamily="34" charset="0"/>
              </a:rPr>
              <a:t> </a:t>
            </a:r>
            <a:r>
              <a:rPr lang="en-US" sz="1800" spc="0" dirty="0">
                <a:effectLst/>
                <a:ea typeface="Calibri" panose="020F0502020204030204" pitchFamily="34" charset="0"/>
              </a:rPr>
              <a:t>is</a:t>
            </a:r>
            <a:r>
              <a:rPr lang="en-US" sz="1800" spc="-70" dirty="0">
                <a:effectLst/>
                <a:ea typeface="Calibri" panose="020F0502020204030204" pitchFamily="34" charset="0"/>
              </a:rPr>
              <a:t> </a:t>
            </a:r>
            <a:r>
              <a:rPr lang="en-US" sz="1800" spc="0" dirty="0">
                <a:effectLst/>
                <a:ea typeface="Calibri" panose="020F0502020204030204" pitchFamily="34" charset="0"/>
              </a:rPr>
              <a:t>on</a:t>
            </a:r>
            <a:r>
              <a:rPr lang="en-US" sz="1800" spc="-60" dirty="0">
                <a:effectLst/>
                <a:ea typeface="Calibri" panose="020F0502020204030204" pitchFamily="34" charset="0"/>
              </a:rPr>
              <a:t> </a:t>
            </a:r>
            <a:r>
              <a:rPr lang="en-US" sz="1800" spc="0" dirty="0">
                <a:effectLst/>
                <a:ea typeface="Calibri" panose="020F0502020204030204" pitchFamily="34" charset="0"/>
              </a:rPr>
              <a:t>a</a:t>
            </a:r>
            <a:r>
              <a:rPr lang="en-US" sz="1800" spc="-65" dirty="0">
                <a:effectLst/>
                <a:ea typeface="Calibri" panose="020F0502020204030204" pitchFamily="34" charset="0"/>
              </a:rPr>
              <a:t> </a:t>
            </a:r>
            <a:r>
              <a:rPr lang="en-US" sz="1800" spc="0" dirty="0">
                <a:effectLst/>
                <a:ea typeface="Calibri" panose="020F0502020204030204" pitchFamily="34" charset="0"/>
              </a:rPr>
              <a:t>wait-list</a:t>
            </a:r>
            <a:r>
              <a:rPr lang="en-US" sz="1800" spc="-60" dirty="0">
                <a:effectLst/>
                <a:ea typeface="Calibri" panose="020F0502020204030204" pitchFamily="34" charset="0"/>
              </a:rPr>
              <a:t> </a:t>
            </a:r>
            <a:r>
              <a:rPr lang="en-US" sz="1800" spc="0" dirty="0">
                <a:effectLst/>
                <a:ea typeface="Calibri" panose="020F0502020204030204" pitchFamily="34" charset="0"/>
              </a:rPr>
              <a:t>for</a:t>
            </a:r>
            <a:r>
              <a:rPr lang="en-US" sz="1800" spc="-80" dirty="0">
                <a:effectLst/>
                <a:ea typeface="Calibri" panose="020F0502020204030204" pitchFamily="34" charset="0"/>
              </a:rPr>
              <a:t> </a:t>
            </a:r>
            <a:r>
              <a:rPr lang="en-US" sz="1800" spc="0" dirty="0">
                <a:effectLst/>
                <a:ea typeface="Calibri" panose="020F0502020204030204" pitchFamily="34" charset="0"/>
              </a:rPr>
              <a:t>housing,</a:t>
            </a:r>
            <a:r>
              <a:rPr lang="en-US" sz="1800" spc="-60" dirty="0">
                <a:effectLst/>
                <a:ea typeface="Calibri" panose="020F0502020204030204" pitchFamily="34" charset="0"/>
              </a:rPr>
              <a:t> </a:t>
            </a:r>
            <a:r>
              <a:rPr lang="en-US" sz="1800" spc="0" dirty="0">
                <a:effectLst/>
                <a:ea typeface="Calibri" panose="020F0502020204030204" pitchFamily="34" charset="0"/>
              </a:rPr>
              <a:t>including</a:t>
            </a:r>
            <a:r>
              <a:rPr lang="en-US" sz="1800" spc="-70" dirty="0">
                <a:effectLst/>
                <a:ea typeface="Calibri" panose="020F0502020204030204" pitchFamily="34" charset="0"/>
              </a:rPr>
              <a:t> </a:t>
            </a:r>
            <a:r>
              <a:rPr lang="en-US" sz="1800" spc="0" dirty="0">
                <a:effectLst/>
                <a:ea typeface="Calibri" panose="020F0502020204030204" pitchFamily="34" charset="0"/>
              </a:rPr>
              <a:t>shelter</a:t>
            </a:r>
            <a:r>
              <a:rPr lang="en-US" sz="1800" spc="-55" dirty="0">
                <a:effectLst/>
                <a:ea typeface="Calibri" panose="020F0502020204030204" pitchFamily="34" charset="0"/>
              </a:rPr>
              <a:t> </a:t>
            </a:r>
            <a:r>
              <a:rPr lang="en-US" sz="1800" spc="0" dirty="0">
                <a:effectLst/>
                <a:ea typeface="Calibri" panose="020F0502020204030204" pitchFamily="34" charset="0"/>
              </a:rPr>
              <a:t>assistance</a:t>
            </a:r>
            <a:r>
              <a:rPr lang="en-US" sz="1800" spc="-75" dirty="0">
                <a:effectLst/>
                <a:ea typeface="Calibri" panose="020F0502020204030204" pitchFamily="34" charset="0"/>
              </a:rPr>
              <a:t> </a:t>
            </a:r>
            <a:r>
              <a:rPr lang="en-US" sz="1800" spc="-10" dirty="0">
                <a:effectLst/>
                <a:ea typeface="Calibri" panose="020F0502020204030204" pitchFamily="34" charset="0"/>
              </a:rPr>
              <a:t>through</a:t>
            </a:r>
            <a:r>
              <a:rPr lang="en-US" dirty="0">
                <a:ea typeface="Calibri" panose="020F0502020204030204" pitchFamily="34" charset="0"/>
              </a:rPr>
              <a:t> </a:t>
            </a:r>
            <a:r>
              <a:rPr lang="en-US" sz="1800" spc="0" dirty="0">
                <a:effectLst/>
                <a:ea typeface="Calibri" panose="020F0502020204030204" pitchFamily="34" charset="0"/>
              </a:rPr>
              <a:t>a</a:t>
            </a:r>
            <a:r>
              <a:rPr lang="en-US" sz="1800" spc="135" dirty="0">
                <a:effectLst/>
                <a:ea typeface="Calibri" panose="020F0502020204030204" pitchFamily="34" charset="0"/>
              </a:rPr>
              <a:t> </a:t>
            </a:r>
            <a:r>
              <a:rPr lang="en-US" sz="1800" spc="0" dirty="0">
                <a:effectLst/>
                <a:ea typeface="Calibri" panose="020F0502020204030204" pitchFamily="34" charset="0"/>
              </a:rPr>
              <a:t>government</a:t>
            </a:r>
            <a:r>
              <a:rPr lang="en-US" sz="1800" spc="130" dirty="0">
                <a:effectLst/>
                <a:ea typeface="Calibri" panose="020F0502020204030204" pitchFamily="34" charset="0"/>
              </a:rPr>
              <a:t> </a:t>
            </a:r>
            <a:r>
              <a:rPr lang="en-US" sz="1800" spc="0" dirty="0">
                <a:effectLst/>
                <a:ea typeface="Calibri" panose="020F0502020204030204" pitchFamily="34" charset="0"/>
              </a:rPr>
              <a:t>or</a:t>
            </a:r>
            <a:r>
              <a:rPr lang="en-US" sz="1800" spc="150" dirty="0">
                <a:effectLst/>
                <a:ea typeface="Calibri" panose="020F0502020204030204" pitchFamily="34" charset="0"/>
              </a:rPr>
              <a:t> </a:t>
            </a:r>
            <a:r>
              <a:rPr lang="en-US" sz="1800" spc="0" dirty="0">
                <a:effectLst/>
                <a:ea typeface="Calibri" panose="020F0502020204030204" pitchFamily="34" charset="0"/>
              </a:rPr>
              <a:t>charitable</a:t>
            </a:r>
            <a:r>
              <a:rPr lang="en-US" sz="1800" spc="150" dirty="0">
                <a:effectLst/>
                <a:ea typeface="Calibri" panose="020F0502020204030204" pitchFamily="34" charset="0"/>
              </a:rPr>
              <a:t> </a:t>
            </a:r>
            <a:r>
              <a:rPr lang="en-US" sz="1800" spc="0" dirty="0">
                <a:effectLst/>
                <a:ea typeface="Calibri" panose="020F0502020204030204" pitchFamily="34" charset="0"/>
              </a:rPr>
              <a:t>organization,</a:t>
            </a:r>
            <a:r>
              <a:rPr lang="en-US" sz="1800" spc="145" dirty="0">
                <a:effectLst/>
                <a:ea typeface="Calibri" panose="020F0502020204030204" pitchFamily="34" charset="0"/>
              </a:rPr>
              <a:t> </a:t>
            </a:r>
            <a:r>
              <a:rPr lang="en-US" sz="1800" spc="0" dirty="0">
                <a:effectLst/>
                <a:ea typeface="Calibri" panose="020F0502020204030204" pitchFamily="34" charset="0"/>
              </a:rPr>
              <a:t>as</a:t>
            </a:r>
            <a:r>
              <a:rPr lang="en-US" sz="1800" spc="135" dirty="0">
                <a:effectLst/>
                <a:ea typeface="Calibri" panose="020F0502020204030204" pitchFamily="34" charset="0"/>
              </a:rPr>
              <a:t> </a:t>
            </a:r>
            <a:r>
              <a:rPr lang="en-US" sz="1800" spc="0" dirty="0">
                <a:effectLst/>
                <a:ea typeface="Calibri" panose="020F0502020204030204" pitchFamily="34" charset="0"/>
              </a:rPr>
              <a:t>verified</a:t>
            </a:r>
            <a:r>
              <a:rPr lang="en-US" sz="1800" spc="140" dirty="0">
                <a:effectLst/>
                <a:ea typeface="Calibri" panose="020F0502020204030204" pitchFamily="34" charset="0"/>
              </a:rPr>
              <a:t> </a:t>
            </a:r>
            <a:r>
              <a:rPr lang="en-US" sz="1800" spc="0" dirty="0">
                <a:effectLst/>
                <a:ea typeface="Calibri" panose="020F0502020204030204" pitchFamily="34" charset="0"/>
              </a:rPr>
              <a:t>by</a:t>
            </a:r>
            <a:r>
              <a:rPr lang="en-US" sz="1800" spc="140" dirty="0">
                <a:effectLst/>
                <a:ea typeface="Calibri" panose="020F0502020204030204" pitchFamily="34" charset="0"/>
              </a:rPr>
              <a:t> the City’s social services representative; or</a:t>
            </a:r>
            <a:endParaRPr lang="en-US" sz="1800" dirty="0">
              <a:effectLst/>
              <a:ea typeface="Times New Roman" panose="02020603050405020304" pitchFamily="18" charset="0"/>
              <a:cs typeface="Times New Roman" panose="02020603050405020304" pitchFamily="18" charset="0"/>
            </a:endParaRPr>
          </a:p>
          <a:p>
            <a:pPr marL="0" marR="0" lvl="0" indent="0" algn="just">
              <a:spcBef>
                <a:spcPts val="1165"/>
              </a:spcBef>
              <a:spcAft>
                <a:spcPts val="0"/>
              </a:spcAft>
              <a:buSzPts val="1100"/>
              <a:buNone/>
              <a:tabLst>
                <a:tab pos="1002665" algn="l"/>
                <a:tab pos="1459865" algn="l"/>
              </a:tabLst>
            </a:pPr>
            <a:r>
              <a:rPr lang="en-US" sz="1800" spc="-25" dirty="0">
                <a:effectLst/>
                <a:ea typeface="Calibri" panose="020F0502020204030204" pitchFamily="34" charset="0"/>
              </a:rPr>
              <a:t>	b.</a:t>
            </a:r>
            <a:r>
              <a:rPr lang="en-US" sz="1800" spc="0" dirty="0">
                <a:effectLst/>
                <a:ea typeface="Calibri" panose="020F0502020204030204" pitchFamily="34" charset="0"/>
              </a:rPr>
              <a:t>	after arrest, the</a:t>
            </a:r>
            <a:r>
              <a:rPr lang="en-US" sz="1800" spc="5" dirty="0">
                <a:effectLst/>
                <a:ea typeface="Calibri" panose="020F0502020204030204" pitchFamily="34" charset="0"/>
              </a:rPr>
              <a:t> </a:t>
            </a:r>
            <a:r>
              <a:rPr lang="en-US" sz="1800" spc="0" dirty="0">
                <a:effectLst/>
                <a:ea typeface="Calibri" panose="020F0502020204030204" pitchFamily="34" charset="0"/>
              </a:rPr>
              <a:t>violator applied</a:t>
            </a:r>
            <a:r>
              <a:rPr lang="en-US" sz="1800" spc="5" dirty="0">
                <a:effectLst/>
                <a:ea typeface="Calibri" panose="020F0502020204030204" pitchFamily="34" charset="0"/>
              </a:rPr>
              <a:t> </a:t>
            </a:r>
            <a:r>
              <a:rPr lang="en-US" sz="1800" spc="0" dirty="0">
                <a:effectLst/>
                <a:ea typeface="Calibri" panose="020F0502020204030204" pitchFamily="34" charset="0"/>
              </a:rPr>
              <a:t>for housing,</a:t>
            </a:r>
            <a:r>
              <a:rPr lang="en-US" sz="1800" spc="5" dirty="0">
                <a:effectLst/>
                <a:ea typeface="Calibri" panose="020F0502020204030204" pitchFamily="34" charset="0"/>
              </a:rPr>
              <a:t> </a:t>
            </a:r>
            <a:r>
              <a:rPr lang="en-US" sz="1800" spc="-10" dirty="0">
                <a:effectLst/>
                <a:ea typeface="Calibri" panose="020F0502020204030204" pitchFamily="34" charset="0"/>
              </a:rPr>
              <a:t>including</a:t>
            </a:r>
            <a:r>
              <a:rPr lang="en-US" dirty="0">
                <a:ea typeface="Calibri" panose="020F0502020204030204" pitchFamily="34" charset="0"/>
              </a:rPr>
              <a:t> </a:t>
            </a:r>
            <a:r>
              <a:rPr lang="en-US" sz="1800" spc="0" dirty="0">
                <a:effectLst/>
                <a:ea typeface="Calibri" panose="020F0502020204030204" pitchFamily="34" charset="0"/>
              </a:rPr>
              <a:t>shelter</a:t>
            </a:r>
            <a:r>
              <a:rPr lang="en-US" sz="1800" spc="315" dirty="0">
                <a:effectLst/>
                <a:ea typeface="Calibri" panose="020F0502020204030204" pitchFamily="34" charset="0"/>
              </a:rPr>
              <a:t> </a:t>
            </a:r>
            <a:r>
              <a:rPr lang="en-US" sz="1800" spc="0" dirty="0">
                <a:effectLst/>
                <a:ea typeface="Calibri" panose="020F0502020204030204" pitchFamily="34" charset="0"/>
              </a:rPr>
              <a:t>assistance</a:t>
            </a:r>
            <a:r>
              <a:rPr lang="en-US" sz="1800" spc="310" dirty="0">
                <a:effectLst/>
                <a:ea typeface="Calibri" panose="020F0502020204030204" pitchFamily="34" charset="0"/>
              </a:rPr>
              <a:t> </a:t>
            </a:r>
            <a:r>
              <a:rPr lang="en-US" sz="1800" spc="0" dirty="0">
                <a:effectLst/>
                <a:ea typeface="Calibri" panose="020F0502020204030204" pitchFamily="34" charset="0"/>
              </a:rPr>
              <a:t>through</a:t>
            </a:r>
            <a:r>
              <a:rPr lang="en-US" sz="1800" spc="320" dirty="0">
                <a:effectLst/>
                <a:ea typeface="Calibri" panose="020F0502020204030204" pitchFamily="34" charset="0"/>
              </a:rPr>
              <a:t> </a:t>
            </a:r>
            <a:r>
              <a:rPr lang="en-US" sz="1800" spc="0" dirty="0">
                <a:effectLst/>
                <a:ea typeface="Calibri" panose="020F0502020204030204" pitchFamily="34" charset="0"/>
              </a:rPr>
              <a:t>a</a:t>
            </a:r>
            <a:r>
              <a:rPr lang="en-US" sz="1800" spc="330" dirty="0">
                <a:effectLst/>
                <a:ea typeface="Calibri" panose="020F0502020204030204" pitchFamily="34" charset="0"/>
              </a:rPr>
              <a:t> </a:t>
            </a:r>
            <a:r>
              <a:rPr lang="en-US" sz="1800" spc="0" dirty="0">
                <a:effectLst/>
                <a:ea typeface="Calibri" panose="020F0502020204030204" pitchFamily="34" charset="0"/>
              </a:rPr>
              <a:t>government</a:t>
            </a:r>
            <a:r>
              <a:rPr lang="en-US" sz="1800" spc="310" dirty="0">
                <a:effectLst/>
                <a:ea typeface="Calibri" panose="020F0502020204030204" pitchFamily="34" charset="0"/>
              </a:rPr>
              <a:t> </a:t>
            </a:r>
            <a:r>
              <a:rPr lang="en-US" sz="1800" spc="0" dirty="0">
                <a:effectLst/>
                <a:ea typeface="Calibri" panose="020F0502020204030204" pitchFamily="34" charset="0"/>
              </a:rPr>
              <a:t>or</a:t>
            </a:r>
            <a:r>
              <a:rPr lang="en-US" sz="1800" spc="320" dirty="0">
                <a:effectLst/>
                <a:ea typeface="Calibri" panose="020F0502020204030204" pitchFamily="34" charset="0"/>
              </a:rPr>
              <a:t> </a:t>
            </a:r>
            <a:r>
              <a:rPr lang="en-US" sz="1800" spc="0" dirty="0">
                <a:effectLst/>
                <a:ea typeface="Calibri" panose="020F0502020204030204" pitchFamily="34" charset="0"/>
              </a:rPr>
              <a:t>charitable</a:t>
            </a:r>
            <a:r>
              <a:rPr lang="en-US" sz="1800" spc="315" dirty="0">
                <a:effectLst/>
                <a:ea typeface="Calibri" panose="020F0502020204030204" pitchFamily="34" charset="0"/>
              </a:rPr>
              <a:t> </a:t>
            </a:r>
            <a:r>
              <a:rPr lang="en-US" sz="1800" spc="0" dirty="0">
                <a:effectLst/>
                <a:ea typeface="Calibri" panose="020F0502020204030204" pitchFamily="34" charset="0"/>
              </a:rPr>
              <a:t>organization,</a:t>
            </a:r>
            <a:r>
              <a:rPr lang="en-US" sz="1800" spc="320" dirty="0">
                <a:effectLst/>
                <a:ea typeface="Calibri" panose="020F0502020204030204" pitchFamily="34" charset="0"/>
              </a:rPr>
              <a:t> </a:t>
            </a:r>
            <a:r>
              <a:rPr lang="en-US" sz="1800" spc="-25" dirty="0">
                <a:effectLst/>
                <a:ea typeface="Calibri" panose="020F0502020204030204" pitchFamily="34" charset="0"/>
              </a:rPr>
              <a:t>as</a:t>
            </a:r>
            <a:r>
              <a:rPr lang="en-US" dirty="0">
                <a:ea typeface="Calibri" panose="020F0502020204030204" pitchFamily="34" charset="0"/>
              </a:rPr>
              <a:t> </a:t>
            </a:r>
            <a:r>
              <a:rPr lang="en-US" sz="1800" dirty="0">
                <a:effectLst/>
                <a:ea typeface="Times New Roman" panose="02020603050405020304" pitchFamily="18" charset="0"/>
                <a:cs typeface="Times New Roman" panose="02020603050405020304" pitchFamily="18" charset="0"/>
              </a:rPr>
              <a:t>verified</a:t>
            </a:r>
            <a:r>
              <a:rPr lang="en-US" sz="1800" spc="-75" dirty="0">
                <a:effectLst/>
                <a:ea typeface="Times New Roman" panose="02020603050405020304" pitchFamily="18" charset="0"/>
                <a:cs typeface="Times New Roman" panose="02020603050405020304" pitchFamily="18" charset="0"/>
              </a:rPr>
              <a:t> </a:t>
            </a:r>
            <a:r>
              <a:rPr lang="en-US" sz="1800" dirty="0">
                <a:effectLst/>
                <a:ea typeface="Times New Roman" panose="02020603050405020304" pitchFamily="18" charset="0"/>
                <a:cs typeface="Times New Roman" panose="02020603050405020304" pitchFamily="18" charset="0"/>
              </a:rPr>
              <a:t>by</a:t>
            </a:r>
            <a:r>
              <a:rPr lang="en-US" sz="1800" spc="140" dirty="0">
                <a:effectLst/>
                <a:ea typeface="Calibri" panose="020F0502020204030204" pitchFamily="34" charset="0"/>
              </a:rPr>
              <a:t> the City’s social services representative</a:t>
            </a:r>
            <a:r>
              <a:rPr lang="en-US" sz="1800" spc="-10" dirty="0">
                <a:effectLst/>
                <a:ea typeface="Times New Roman" panose="02020603050405020304" pitchFamily="18" charset="0"/>
                <a:cs typeface="Times New Roman" panose="02020603050405020304" pitchFamily="18" charset="0"/>
              </a:rPr>
              <a:t>.</a:t>
            </a:r>
            <a:endParaRPr lang="en-US" spc="-25" dirty="0">
              <a:ea typeface="Calibri" panose="020F0502020204030204" pitchFamily="34" charset="0"/>
            </a:endParaRPr>
          </a:p>
        </p:txBody>
      </p:sp>
      <p:pic>
        <p:nvPicPr>
          <p:cNvPr id="42" name="Audio 41">
            <a:hlinkClick r:id="" action="ppaction://media"/>
            <a:extLst>
              <a:ext uri="{FF2B5EF4-FFF2-40B4-BE49-F238E27FC236}">
                <a16:creationId xmlns:a16="http://schemas.microsoft.com/office/drawing/2014/main" id="{D9D6688F-19A2-7714-23A5-E220BBC80E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84566250"/>
      </p:ext>
    </p:extLst>
  </p:cSld>
  <p:clrMapOvr>
    <a:masterClrMapping/>
  </p:clrMapOvr>
  <mc:AlternateContent xmlns:mc="http://schemas.openxmlformats.org/markup-compatibility/2006" xmlns:p14="http://schemas.microsoft.com/office/powerpoint/2010/main">
    <mc:Choice Requires="p14">
      <p:transition spd="slow" p14:dur="2000" advTm="44348"/>
    </mc:Choice>
    <mc:Fallback xmlns="">
      <p:transition spd="slow" advTm="44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D42F2-0288-AE80-37CC-F1B85636BD1A}"/>
              </a:ext>
            </a:extLst>
          </p:cNvPr>
          <p:cNvSpPr>
            <a:spLocks noGrp="1"/>
          </p:cNvSpPr>
          <p:nvPr>
            <p:ph type="title"/>
          </p:nvPr>
        </p:nvSpPr>
        <p:spPr/>
        <p:txBody>
          <a:bodyPr>
            <a:normAutofit fontScale="90000"/>
          </a:bodyPr>
          <a:lstStyle/>
          <a:p>
            <a:pPr algn="ctr"/>
            <a:r>
              <a:rPr lang="en-US" sz="2800" b="1" u="sng" dirty="0">
                <a:effectLst/>
                <a:latin typeface="Trebuchet MS" panose="020B0603020202020204" pitchFamily="34" charset="0"/>
                <a:ea typeface="Times New Roman" panose="02020603050405020304" pitchFamily="18" charset="0"/>
              </a:rPr>
              <a:t>Chapter</a:t>
            </a:r>
            <a:r>
              <a:rPr lang="en-US" sz="2800" b="1" u="sng" spc="-50"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15,</a:t>
            </a:r>
            <a:r>
              <a:rPr lang="en-US" sz="2800" b="1" u="sng" spc="-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Article</a:t>
            </a:r>
            <a:r>
              <a:rPr lang="en-US" sz="2800" b="1" u="sng" spc="-3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I,</a:t>
            </a:r>
            <a:r>
              <a:rPr lang="en-US" sz="2800" b="1" u="sng" spc="-40"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Section</a:t>
            </a:r>
            <a:r>
              <a:rPr lang="en-US" sz="2800" b="1" u="sng" spc="-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15-65</a:t>
            </a:r>
            <a:r>
              <a:rPr lang="en-US" sz="2800" b="1" u="sng" spc="-5"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of</a:t>
            </a:r>
            <a:r>
              <a:rPr lang="en-US" sz="2800" b="1" u="sng" spc="-60" dirty="0">
                <a:effectLst/>
                <a:latin typeface="Trebuchet MS" panose="020B0603020202020204" pitchFamily="34" charset="0"/>
                <a:ea typeface="Times New Roman" panose="02020603050405020304" pitchFamily="18" charset="0"/>
              </a:rPr>
              <a:t> </a:t>
            </a:r>
            <a:r>
              <a:rPr lang="en-US" sz="2800" b="1" u="sng" dirty="0">
                <a:effectLst/>
                <a:latin typeface="Trebuchet MS" panose="020B0603020202020204" pitchFamily="34" charset="0"/>
                <a:ea typeface="Times New Roman" panose="02020603050405020304" pitchFamily="18" charset="0"/>
              </a:rPr>
              <a:t>the</a:t>
            </a:r>
            <a:r>
              <a:rPr lang="en-US" sz="2800" b="1" u="sng" spc="-45" dirty="0">
                <a:effectLst/>
                <a:latin typeface="Trebuchet MS" panose="020B0603020202020204" pitchFamily="34" charset="0"/>
                <a:ea typeface="Times New Roman" panose="02020603050405020304" pitchFamily="18" charset="0"/>
              </a:rPr>
              <a:t> </a:t>
            </a:r>
            <a:br>
              <a:rPr lang="en-US" sz="2800" b="1" u="sng" spc="-45" dirty="0">
                <a:effectLst/>
                <a:latin typeface="Trebuchet MS" panose="020B0603020202020204" pitchFamily="34" charset="0"/>
                <a:ea typeface="Times New Roman" panose="02020603050405020304" pitchFamily="18" charset="0"/>
              </a:rPr>
            </a:br>
            <a:r>
              <a:rPr lang="en-US" sz="2800" b="1" u="sng" spc="-45" dirty="0">
                <a:effectLst/>
                <a:latin typeface="Trebuchet MS" panose="020B0603020202020204" pitchFamily="34" charset="0"/>
                <a:ea typeface="Times New Roman" panose="02020603050405020304" pitchFamily="18" charset="0"/>
              </a:rPr>
              <a:t>City of South Miami </a:t>
            </a:r>
            <a:r>
              <a:rPr lang="en-US" sz="2800" b="1" u="sng" dirty="0">
                <a:effectLst/>
                <a:latin typeface="Trebuchet MS" panose="020B0603020202020204" pitchFamily="34" charset="0"/>
                <a:ea typeface="Times New Roman" panose="02020603050405020304" pitchFamily="18" charset="0"/>
              </a:rPr>
              <a:t>Code</a:t>
            </a:r>
            <a:br>
              <a:rPr lang="en-US" sz="2800" b="1" u="sng" dirty="0">
                <a:effectLst/>
                <a:latin typeface="Trebuchet MS" panose="020B0603020202020204" pitchFamily="34" charset="0"/>
                <a:ea typeface="Times New Roman" panose="02020603050405020304" pitchFamily="18" charset="0"/>
              </a:rPr>
            </a:br>
            <a:br>
              <a:rPr lang="en-US" sz="2800" b="1" u="sng" dirty="0">
                <a:effectLst/>
                <a:latin typeface="Trebuchet MS" panose="020B0603020202020204" pitchFamily="34" charset="0"/>
                <a:ea typeface="Times New Roman" panose="02020603050405020304" pitchFamily="18" charset="0"/>
              </a:rPr>
            </a:br>
            <a:r>
              <a:rPr lang="en-US" sz="2800" b="1" dirty="0">
                <a:effectLst/>
                <a:latin typeface="Trebuchet MS" panose="020B0603020202020204" pitchFamily="34" charset="0"/>
                <a:ea typeface="Times New Roman" panose="02020603050405020304" pitchFamily="18" charset="0"/>
              </a:rPr>
              <a:t>Overnight</a:t>
            </a:r>
            <a:r>
              <a:rPr lang="en-US" sz="2800" b="1" spc="-10" dirty="0">
                <a:effectLst/>
                <a:latin typeface="Trebuchet MS" panose="020B0603020202020204" pitchFamily="34" charset="0"/>
                <a:ea typeface="Times New Roman" panose="02020603050405020304" pitchFamily="18" charset="0"/>
              </a:rPr>
              <a:t> </a:t>
            </a:r>
            <a:r>
              <a:rPr lang="en-US" sz="2800" b="1" dirty="0">
                <a:effectLst/>
                <a:latin typeface="Trebuchet MS" panose="020B0603020202020204" pitchFamily="34" charset="0"/>
                <a:ea typeface="Times New Roman" panose="02020603050405020304" pitchFamily="18" charset="0"/>
              </a:rPr>
              <a:t>Camping prohibited</a:t>
            </a:r>
            <a:endParaRPr lang="en-US" sz="2800" dirty="0">
              <a:latin typeface="Trebuchet MS" panose="020B0603020202020204" pitchFamily="34" charset="0"/>
            </a:endParaRPr>
          </a:p>
        </p:txBody>
      </p:sp>
      <p:sp>
        <p:nvSpPr>
          <p:cNvPr id="3" name="Content Placeholder 2">
            <a:extLst>
              <a:ext uri="{FF2B5EF4-FFF2-40B4-BE49-F238E27FC236}">
                <a16:creationId xmlns:a16="http://schemas.microsoft.com/office/drawing/2014/main" id="{17C79A2A-EEC9-154D-1FC5-3A3E77E9522C}"/>
              </a:ext>
            </a:extLst>
          </p:cNvPr>
          <p:cNvSpPr>
            <a:spLocks noGrp="1"/>
          </p:cNvSpPr>
          <p:nvPr>
            <p:ph idx="1"/>
          </p:nvPr>
        </p:nvSpPr>
        <p:spPr/>
        <p:txBody>
          <a:bodyPr/>
          <a:lstStyle/>
          <a:p>
            <a:pPr marL="0" marR="0" lvl="0" indent="0" algn="ctr">
              <a:spcBef>
                <a:spcPts val="360"/>
              </a:spcBef>
              <a:spcAft>
                <a:spcPts val="0"/>
              </a:spcAft>
              <a:buSzPts val="1100"/>
              <a:buNone/>
              <a:tabLst>
                <a:tab pos="545465" algn="l"/>
                <a:tab pos="1002665" algn="l"/>
              </a:tabLst>
            </a:pPr>
            <a:endParaRPr lang="en-US" sz="1800" u="sng" spc="-25" dirty="0">
              <a:effectLst/>
              <a:ea typeface="Calibri" panose="020F0502020204030204" pitchFamily="34" charset="0"/>
            </a:endParaRPr>
          </a:p>
          <a:p>
            <a:pPr marL="0" marR="0" lvl="0" indent="0" algn="just">
              <a:spcBef>
                <a:spcPts val="1160"/>
              </a:spcBef>
              <a:spcAft>
                <a:spcPts val="0"/>
              </a:spcAft>
              <a:buSzPts val="1100"/>
              <a:buNone/>
              <a:tabLst>
                <a:tab pos="1002665" algn="l"/>
                <a:tab pos="1459865" algn="l"/>
              </a:tabLst>
            </a:pPr>
            <a:r>
              <a:rPr lang="en-US" sz="2000" spc="-25" dirty="0">
                <a:effectLst/>
                <a:ea typeface="Calibri" panose="020F0502020204030204" pitchFamily="34" charset="0"/>
              </a:rPr>
              <a:t>(c)</a:t>
            </a:r>
            <a:r>
              <a:rPr lang="en-US" sz="1800" spc="-25" dirty="0">
                <a:effectLst/>
                <a:ea typeface="Calibri" panose="020F0502020204030204" pitchFamily="34" charset="0"/>
              </a:rPr>
              <a:t>(2)</a:t>
            </a:r>
            <a:r>
              <a:rPr lang="en-US" dirty="0">
                <a:ea typeface="Calibri" panose="020F0502020204030204" pitchFamily="34" charset="0"/>
              </a:rPr>
              <a:t> </a:t>
            </a:r>
            <a:r>
              <a:rPr lang="en-US" sz="2000" spc="0" dirty="0">
                <a:effectLst/>
                <a:ea typeface="Calibri" panose="020F0502020204030204" pitchFamily="34" charset="0"/>
              </a:rPr>
              <a:t>This</a:t>
            </a:r>
            <a:r>
              <a:rPr lang="en-US" sz="2000" spc="225" dirty="0">
                <a:effectLst/>
                <a:ea typeface="Calibri" panose="020F0502020204030204" pitchFamily="34" charset="0"/>
              </a:rPr>
              <a:t> </a:t>
            </a:r>
            <a:r>
              <a:rPr lang="en-US" sz="2000" spc="0" dirty="0">
                <a:effectLst/>
                <a:ea typeface="Calibri" panose="020F0502020204030204" pitchFamily="34" charset="0"/>
              </a:rPr>
              <a:t>section</a:t>
            </a:r>
            <a:r>
              <a:rPr lang="en-US" sz="2000" spc="220" dirty="0">
                <a:effectLst/>
                <a:ea typeface="Calibri" panose="020F0502020204030204" pitchFamily="34" charset="0"/>
              </a:rPr>
              <a:t> </a:t>
            </a:r>
            <a:r>
              <a:rPr lang="en-US" sz="2000" spc="0" dirty="0">
                <a:effectLst/>
                <a:ea typeface="Calibri" panose="020F0502020204030204" pitchFamily="34" charset="0"/>
              </a:rPr>
              <a:t>shall</a:t>
            </a:r>
            <a:r>
              <a:rPr lang="en-US" sz="2000" spc="225" dirty="0">
                <a:effectLst/>
                <a:ea typeface="Calibri" panose="020F0502020204030204" pitchFamily="34" charset="0"/>
              </a:rPr>
              <a:t> </a:t>
            </a:r>
            <a:r>
              <a:rPr lang="en-US" sz="2000" spc="0" dirty="0">
                <a:effectLst/>
                <a:ea typeface="Calibri" panose="020F0502020204030204" pitchFamily="34" charset="0"/>
              </a:rPr>
              <a:t>not</a:t>
            </a:r>
            <a:r>
              <a:rPr lang="en-US" sz="2000" spc="230" dirty="0">
                <a:effectLst/>
                <a:ea typeface="Calibri" panose="020F0502020204030204" pitchFamily="34" charset="0"/>
              </a:rPr>
              <a:t> </a:t>
            </a:r>
            <a:r>
              <a:rPr lang="en-US" sz="2000" spc="0" dirty="0">
                <a:effectLst/>
                <a:ea typeface="Calibri" panose="020F0502020204030204" pitchFamily="34" charset="0"/>
              </a:rPr>
              <a:t>be</a:t>
            </a:r>
            <a:r>
              <a:rPr lang="en-US" sz="2000" spc="210" dirty="0">
                <a:effectLst/>
                <a:ea typeface="Calibri" panose="020F0502020204030204" pitchFamily="34" charset="0"/>
              </a:rPr>
              <a:t> </a:t>
            </a:r>
            <a:r>
              <a:rPr lang="en-US" sz="2000" spc="0" dirty="0">
                <a:effectLst/>
                <a:ea typeface="Calibri" panose="020F0502020204030204" pitchFamily="34" charset="0"/>
              </a:rPr>
              <a:t>enforced for 90 days from its effective date so that known persons who engage in public camping can be contacted and be given a reasonable opportunity to meet with the City’s social services representative regarding available social services, which may include the availability of medical</a:t>
            </a:r>
            <a:r>
              <a:rPr lang="en-US" sz="2000" spc="255" dirty="0">
                <a:effectLst/>
                <a:ea typeface="Calibri" panose="020F0502020204030204" pitchFamily="34" charset="0"/>
              </a:rPr>
              <a:t> </a:t>
            </a:r>
            <a:r>
              <a:rPr lang="en-US" sz="2000" spc="0" dirty="0">
                <a:effectLst/>
                <a:ea typeface="Calibri" panose="020F0502020204030204" pitchFamily="34" charset="0"/>
              </a:rPr>
              <a:t>treatment</a:t>
            </a:r>
            <a:r>
              <a:rPr lang="en-US" sz="2000" spc="265" dirty="0">
                <a:effectLst/>
                <a:ea typeface="Calibri" panose="020F0502020204030204" pitchFamily="34" charset="0"/>
              </a:rPr>
              <a:t> </a:t>
            </a:r>
            <a:r>
              <a:rPr lang="en-US" sz="2000" spc="0" dirty="0">
                <a:effectLst/>
                <a:ea typeface="Calibri" panose="020F0502020204030204" pitchFamily="34" charset="0"/>
              </a:rPr>
              <a:t>(including</a:t>
            </a:r>
            <a:r>
              <a:rPr lang="en-US" sz="2000" spc="245" dirty="0">
                <a:effectLst/>
                <a:ea typeface="Calibri" panose="020F0502020204030204" pitchFamily="34" charset="0"/>
              </a:rPr>
              <a:t> </a:t>
            </a:r>
            <a:r>
              <a:rPr lang="en-US" sz="2000" spc="0" dirty="0">
                <a:effectLst/>
                <a:ea typeface="Calibri" panose="020F0502020204030204" pitchFamily="34" charset="0"/>
              </a:rPr>
              <a:t>mental</a:t>
            </a:r>
            <a:r>
              <a:rPr lang="en-US" sz="2000" spc="260" dirty="0">
                <a:ea typeface="Calibri" panose="020F0502020204030204" pitchFamily="34" charset="0"/>
              </a:rPr>
              <a:t> </a:t>
            </a:r>
            <a:r>
              <a:rPr lang="en-US" sz="2000" spc="0" dirty="0">
                <a:effectLst/>
                <a:ea typeface="Calibri" panose="020F0502020204030204" pitchFamily="34" charset="0"/>
              </a:rPr>
              <a:t>health</a:t>
            </a:r>
            <a:r>
              <a:rPr lang="en-US" sz="2000" spc="245" dirty="0">
                <a:effectLst/>
                <a:ea typeface="Calibri" panose="020F0502020204030204" pitchFamily="34" charset="0"/>
              </a:rPr>
              <a:t> </a:t>
            </a:r>
            <a:r>
              <a:rPr lang="en-US" sz="2000" spc="0" dirty="0">
                <a:effectLst/>
                <a:ea typeface="Calibri" panose="020F0502020204030204" pitchFamily="34" charset="0"/>
              </a:rPr>
              <a:t>treatment)</a:t>
            </a:r>
            <a:r>
              <a:rPr lang="en-US" sz="2000" spc="260" dirty="0">
                <a:effectLst/>
                <a:ea typeface="Calibri" panose="020F0502020204030204" pitchFamily="34" charset="0"/>
              </a:rPr>
              <a:t> </a:t>
            </a:r>
            <a:r>
              <a:rPr lang="en-US" sz="2000" spc="0" dirty="0">
                <a:effectLst/>
                <a:ea typeface="Calibri" panose="020F0502020204030204" pitchFamily="34" charset="0"/>
              </a:rPr>
              <a:t>or</a:t>
            </a:r>
            <a:r>
              <a:rPr lang="en-US" sz="2000" spc="255" dirty="0">
                <a:effectLst/>
                <a:ea typeface="Calibri" panose="020F0502020204030204" pitchFamily="34" charset="0"/>
              </a:rPr>
              <a:t> </a:t>
            </a:r>
            <a:r>
              <a:rPr lang="en-US" sz="2000" spc="-10" dirty="0">
                <a:effectLst/>
                <a:ea typeface="Calibri" panose="020F0502020204030204" pitchFamily="34" charset="0"/>
              </a:rPr>
              <a:t>social</a:t>
            </a:r>
            <a:r>
              <a:rPr lang="en-US" sz="2000" dirty="0">
                <a:ea typeface="Calibri" panose="020F0502020204030204" pitchFamily="34" charset="0"/>
              </a:rPr>
              <a:t> </a:t>
            </a:r>
            <a:r>
              <a:rPr lang="en-US" sz="2000" dirty="0">
                <a:effectLst/>
                <a:ea typeface="Times New Roman" panose="02020603050405020304" pitchFamily="18" charset="0"/>
                <a:cs typeface="Times New Roman" panose="02020603050405020304" pitchFamily="18" charset="0"/>
              </a:rPr>
              <a:t>services (including temporary shelter or drug or alcohol </a:t>
            </a:r>
            <a:r>
              <a:rPr lang="en-US" sz="2000" spc="-10" dirty="0">
                <a:effectLst/>
                <a:ea typeface="Times New Roman" panose="02020603050405020304" pitchFamily="18" charset="0"/>
                <a:cs typeface="Times New Roman" panose="02020603050405020304" pitchFamily="18" charset="0"/>
              </a:rPr>
              <a:t>rehabilitation).</a:t>
            </a:r>
            <a:endParaRPr lang="en-US" sz="2000" spc="0" dirty="0">
              <a:effectLst/>
              <a:ea typeface="Calibri" panose="020F0502020204030204" pitchFamily="34" charset="0"/>
            </a:endParaRPr>
          </a:p>
          <a:p>
            <a:endParaRPr lang="en-US" dirty="0"/>
          </a:p>
        </p:txBody>
      </p:sp>
      <p:pic>
        <p:nvPicPr>
          <p:cNvPr id="17" name="Audio 16">
            <a:hlinkClick r:id="" action="ppaction://media"/>
            <a:extLst>
              <a:ext uri="{FF2B5EF4-FFF2-40B4-BE49-F238E27FC236}">
                <a16:creationId xmlns:a16="http://schemas.microsoft.com/office/drawing/2014/main" id="{0E8EBF4C-62D4-4E3D-FA3D-A15B65FC5A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14316252"/>
      </p:ext>
    </p:extLst>
  </p:cSld>
  <p:clrMapOvr>
    <a:masterClrMapping/>
  </p:clrMapOvr>
  <mc:AlternateContent xmlns:mc="http://schemas.openxmlformats.org/markup-compatibility/2006" xmlns:p14="http://schemas.microsoft.com/office/powerpoint/2010/main">
    <mc:Choice Requires="p14">
      <p:transition spd="slow" p14:dur="2000" advTm="29045"/>
    </mc:Choice>
    <mc:Fallback xmlns="">
      <p:transition spd="slow" advTm="29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Facet">
  <a:themeElements>
    <a:clrScheme name="Custom 3">
      <a:dk1>
        <a:sysClr val="windowText" lastClr="000000"/>
      </a:dk1>
      <a:lt1>
        <a:srgbClr val="E7E6E6"/>
      </a:lt1>
      <a:dk2>
        <a:srgbClr val="ADB9CA"/>
      </a:dk2>
      <a:lt2>
        <a:srgbClr val="FFFFFF"/>
      </a:lt2>
      <a:accent1>
        <a:srgbClr val="222A35"/>
      </a:accent1>
      <a:accent2>
        <a:srgbClr val="FFC000"/>
      </a:accent2>
      <a:accent3>
        <a:srgbClr val="A5A5A5"/>
      </a:accent3>
      <a:accent4>
        <a:srgbClr val="ED7D31"/>
      </a:accent4>
      <a:accent5>
        <a:srgbClr val="5B9BD5"/>
      </a:accent5>
      <a:accent6>
        <a:srgbClr val="70AD47"/>
      </a:accent6>
      <a:hlink>
        <a:srgbClr val="0563C1"/>
      </a:hlink>
      <a:folHlink>
        <a:srgbClr val="954F7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Gallery">
  <a:themeElements>
    <a:clrScheme name="Custom 3">
      <a:dk1>
        <a:sysClr val="windowText" lastClr="000000"/>
      </a:dk1>
      <a:lt1>
        <a:srgbClr val="E7E6E6"/>
      </a:lt1>
      <a:dk2>
        <a:srgbClr val="ADB9CA"/>
      </a:dk2>
      <a:lt2>
        <a:srgbClr val="FFFFFF"/>
      </a:lt2>
      <a:accent1>
        <a:srgbClr val="222A35"/>
      </a:accent1>
      <a:accent2>
        <a:srgbClr val="FFC000"/>
      </a:accent2>
      <a:accent3>
        <a:srgbClr val="A5A5A5"/>
      </a:accent3>
      <a:accent4>
        <a:srgbClr val="ED7D31"/>
      </a:accent4>
      <a:accent5>
        <a:srgbClr val="5B9BD5"/>
      </a:accent5>
      <a:accent6>
        <a:srgbClr val="70AD47"/>
      </a:accent6>
      <a:hlink>
        <a:srgbClr val="0563C1"/>
      </a:hlink>
      <a:folHlink>
        <a:srgbClr val="954F72"/>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Banded">
  <a:themeElements>
    <a:clrScheme name="Custom 2">
      <a:dk1>
        <a:sysClr val="windowText" lastClr="000000"/>
      </a:dk1>
      <a:lt1>
        <a:srgbClr val="E7E6E6"/>
      </a:lt1>
      <a:dk2>
        <a:srgbClr val="4B5D75"/>
      </a:dk2>
      <a:lt2>
        <a:srgbClr val="FFFFFF"/>
      </a:lt2>
      <a:accent1>
        <a:srgbClr val="222A35"/>
      </a:accent1>
      <a:accent2>
        <a:srgbClr val="FFC000"/>
      </a:accent2>
      <a:accent3>
        <a:srgbClr val="A5A5A5"/>
      </a:accent3>
      <a:accent4>
        <a:srgbClr val="ED7D31"/>
      </a:accent4>
      <a:accent5>
        <a:srgbClr val="5B9BD5"/>
      </a:accent5>
      <a:accent6>
        <a:srgbClr val="70AD47"/>
      </a:accent6>
      <a:hlink>
        <a:srgbClr val="0563C1"/>
      </a:hlink>
      <a:folHlink>
        <a:srgbClr val="954F72"/>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4.xml><?xml version="1.0" encoding="utf-8"?>
<a:theme xmlns:a="http://schemas.openxmlformats.org/drawingml/2006/main" name="View">
  <a:themeElements>
    <a:clrScheme name="Custom 4">
      <a:dk1>
        <a:srgbClr val="052F61"/>
      </a:dk1>
      <a:lt1>
        <a:srgbClr val="F8F8F8"/>
      </a:lt1>
      <a:dk2>
        <a:srgbClr val="FFC000"/>
      </a:dk2>
      <a:lt2>
        <a:srgbClr val="356A95"/>
      </a:lt2>
      <a:accent1>
        <a:srgbClr val="274F6F"/>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1134</TotalTime>
  <Words>1793</Words>
  <Application>Microsoft Office PowerPoint</Application>
  <PresentationFormat>Widescreen</PresentationFormat>
  <Paragraphs>197</Paragraphs>
  <Slides>31</Slides>
  <Notes>1</Notes>
  <HiddenSlides>0</HiddenSlides>
  <MMClips>31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31</vt:i4>
      </vt:variant>
    </vt:vector>
  </HeadingPairs>
  <TitlesOfParts>
    <vt:vector size="46" baseType="lpstr">
      <vt:lpstr>Arial</vt:lpstr>
      <vt:lpstr>Calibri</vt:lpstr>
      <vt:lpstr>Century Schoolbook</vt:lpstr>
      <vt:lpstr>Corbel</vt:lpstr>
      <vt:lpstr>Gill Sans MT</vt:lpstr>
      <vt:lpstr>Segoe UI</vt:lpstr>
      <vt:lpstr>Times New Roman</vt:lpstr>
      <vt:lpstr>Trebuchet MS</vt:lpstr>
      <vt:lpstr>Wingdings</vt:lpstr>
      <vt:lpstr>Wingdings 2</vt:lpstr>
      <vt:lpstr>Wingdings 3</vt:lpstr>
      <vt:lpstr>Facet</vt:lpstr>
      <vt:lpstr>Gallery</vt:lpstr>
      <vt:lpstr>Banded</vt:lpstr>
      <vt:lpstr>View</vt:lpstr>
      <vt:lpstr>Camping Ordinance Training</vt:lpstr>
      <vt:lpstr>PowerPoint Presentation</vt:lpstr>
      <vt:lpstr>PowerPoint Presentation</vt:lpstr>
      <vt:lpstr>objectives</vt:lpstr>
      <vt:lpstr>Chapter 15, Article I, Section 15-65 of the  City of South Miami Code  Overnight Camping prohibited</vt:lpstr>
      <vt:lpstr>Chapter 15, Article I, Section 15-65 of the  City of South Miami Code  Overnight Camping prohibited</vt:lpstr>
      <vt:lpstr>Chapter 15, Article I, Section 15-65 of the  City of South Miami Code  Overnight Camping prohibited</vt:lpstr>
      <vt:lpstr>Chapter 15, Article I, Section 15-65 of the  City of South Miami Code  Overnight Camping prohibited</vt:lpstr>
      <vt:lpstr>Chapter 15, Article I, Section 15-65 of the  City of South Miami Code  Overnight Camping prohibited</vt:lpstr>
      <vt:lpstr>Chapter 15, Article I, Section 15-65 of the  City of South Miami Code  Overnight Camping prohibited</vt:lpstr>
      <vt:lpstr>Key concepts in initiating interactions</vt:lpstr>
      <vt:lpstr>Officer responsibilities</vt:lpstr>
      <vt:lpstr>Gathering information</vt:lpstr>
      <vt:lpstr>When completing the field interview card</vt:lpstr>
      <vt:lpstr>Field interview card</vt:lpstr>
      <vt:lpstr>Field interview card</vt:lpstr>
      <vt:lpstr>Issue written warning</vt:lpstr>
      <vt:lpstr>Issue written warning</vt:lpstr>
      <vt:lpstr>PowerPoint Presentation</vt:lpstr>
      <vt:lpstr>Following up</vt:lpstr>
      <vt:lpstr>Following up</vt:lpstr>
      <vt:lpstr>Miami Recovery Project</vt:lpstr>
      <vt:lpstr>Camillus House</vt:lpstr>
      <vt:lpstr>NAMI National Alliance on Mental Illness</vt:lpstr>
      <vt:lpstr>Hermanos De La Calle</vt:lpstr>
      <vt:lpstr>Chapman Partnership</vt:lpstr>
      <vt:lpstr>Agape</vt:lpstr>
      <vt:lpstr>Review</vt:lpstr>
      <vt:lpstr>Reminders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Camping Ordinance Training</dc:title>
  <dc:creator>Lilavois, Cassandra</dc:creator>
  <cp:lastModifiedBy>Lilavois, Cassandra</cp:lastModifiedBy>
  <cp:revision>12</cp:revision>
  <dcterms:created xsi:type="dcterms:W3CDTF">2023-11-30T02:28:35Z</dcterms:created>
  <dcterms:modified xsi:type="dcterms:W3CDTF">2023-12-13T04:54:13Z</dcterms:modified>
</cp:coreProperties>
</file>